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Roboto"/>
      <p:regular r:id="rId60"/>
      <p:bold r:id="rId61"/>
      <p:italic r:id="rId62"/>
      <p:boldItalic r:id="rId63"/>
    </p:embeddedFont>
    <p:embeddedFont>
      <p:font typeface="Helvetica Neue"/>
      <p:regular r:id="rId64"/>
      <p:bold r:id="rId65"/>
      <p:italic r:id="rId66"/>
      <p:boldItalic r:id="rId67"/>
    </p:embeddedFont>
    <p:embeddedFont>
      <p:font typeface="Spectral"/>
      <p:regular r:id="rId68"/>
      <p:bold r:id="rId69"/>
      <p:italic r:id="rId70"/>
      <p:boldItalic r:id="rId71"/>
    </p:embeddedFont>
    <p:embeddedFont>
      <p:font typeface="Barlow SemiBold"/>
      <p:regular r:id="rId72"/>
      <p:bold r:id="rId73"/>
      <p:italic r:id="rId74"/>
      <p:boldItalic r:id="rId75"/>
    </p:embeddedFont>
    <p:embeddedFont>
      <p:font typeface="Barlow Light"/>
      <p:regular r:id="rId76"/>
      <p:bold r:id="rId77"/>
      <p:italic r:id="rId78"/>
      <p:boldItalic r:id="rId79"/>
    </p:embeddedFont>
    <p:embeddedFont>
      <p:font typeface="Merriweather"/>
      <p:regular r:id="rId80"/>
      <p:bold r:id="rId81"/>
      <p:italic r:id="rId82"/>
      <p:boldItalic r:id="rId83"/>
    </p:embeddedFont>
    <p:embeddedFont>
      <p:font typeface="Barlow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EED408-98BD-4505-A533-A787DD5C82FF}">
  <a:tblStyle styleId="{D3EED408-98BD-4505-A533-A787DD5C82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Barlow-regular.fntdata"/><Relationship Id="rId83" Type="http://schemas.openxmlformats.org/officeDocument/2006/relationships/font" Target="fonts/Merriweather-boldItalic.fntdata"/><Relationship Id="rId42" Type="http://schemas.openxmlformats.org/officeDocument/2006/relationships/slide" Target="slides/slide37.xml"/><Relationship Id="rId86" Type="http://schemas.openxmlformats.org/officeDocument/2006/relationships/font" Target="fonts/Barlow-italic.fntdata"/><Relationship Id="rId41" Type="http://schemas.openxmlformats.org/officeDocument/2006/relationships/slide" Target="slides/slide36.xml"/><Relationship Id="rId85" Type="http://schemas.openxmlformats.org/officeDocument/2006/relationships/font" Target="fonts/Barlow-bold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87" Type="http://schemas.openxmlformats.org/officeDocument/2006/relationships/font" Target="fonts/Barlow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Merriweather-regular.fntdata"/><Relationship Id="rId82" Type="http://schemas.openxmlformats.org/officeDocument/2006/relationships/font" Target="fonts/Merriweather-italic.fntdata"/><Relationship Id="rId81" Type="http://schemas.openxmlformats.org/officeDocument/2006/relationships/font" Target="fonts/Merriweather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BarlowSemiBold-bold.fntdata"/><Relationship Id="rId72" Type="http://schemas.openxmlformats.org/officeDocument/2006/relationships/font" Target="fonts/BarlowSemiBold-regular.fntdata"/><Relationship Id="rId31" Type="http://schemas.openxmlformats.org/officeDocument/2006/relationships/slide" Target="slides/slide26.xml"/><Relationship Id="rId75" Type="http://schemas.openxmlformats.org/officeDocument/2006/relationships/font" Target="fonts/BarlowSemiBold-boldItalic.fntdata"/><Relationship Id="rId30" Type="http://schemas.openxmlformats.org/officeDocument/2006/relationships/slide" Target="slides/slide25.xml"/><Relationship Id="rId74" Type="http://schemas.openxmlformats.org/officeDocument/2006/relationships/font" Target="fonts/BarlowSemiBold-italic.fntdata"/><Relationship Id="rId33" Type="http://schemas.openxmlformats.org/officeDocument/2006/relationships/slide" Target="slides/slide28.xml"/><Relationship Id="rId77" Type="http://schemas.openxmlformats.org/officeDocument/2006/relationships/font" Target="fonts/BarlowLight-bold.fntdata"/><Relationship Id="rId32" Type="http://schemas.openxmlformats.org/officeDocument/2006/relationships/slide" Target="slides/slide27.xml"/><Relationship Id="rId76" Type="http://schemas.openxmlformats.org/officeDocument/2006/relationships/font" Target="fonts/BarlowLight-regular.fntdata"/><Relationship Id="rId35" Type="http://schemas.openxmlformats.org/officeDocument/2006/relationships/slide" Target="slides/slide30.xml"/><Relationship Id="rId79" Type="http://schemas.openxmlformats.org/officeDocument/2006/relationships/font" Target="fonts/BarlowLight-boldItalic.fntdata"/><Relationship Id="rId34" Type="http://schemas.openxmlformats.org/officeDocument/2006/relationships/slide" Target="slides/slide29.xml"/><Relationship Id="rId78" Type="http://schemas.openxmlformats.org/officeDocument/2006/relationships/font" Target="fonts/BarlowLight-italic.fntdata"/><Relationship Id="rId71" Type="http://schemas.openxmlformats.org/officeDocument/2006/relationships/font" Target="fonts/Spectral-boldItalic.fntdata"/><Relationship Id="rId70" Type="http://schemas.openxmlformats.org/officeDocument/2006/relationships/font" Target="fonts/Spectral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5.xml"/><Relationship Id="rId64" Type="http://schemas.openxmlformats.org/officeDocument/2006/relationships/font" Target="fonts/HelveticaNeue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66" Type="http://schemas.openxmlformats.org/officeDocument/2006/relationships/font" Target="fonts/HelveticaNeue-italic.fntdata"/><Relationship Id="rId21" Type="http://schemas.openxmlformats.org/officeDocument/2006/relationships/slide" Target="slides/slide16.xml"/><Relationship Id="rId65" Type="http://schemas.openxmlformats.org/officeDocument/2006/relationships/font" Target="fonts/HelveticaNeue-bold.fntdata"/><Relationship Id="rId24" Type="http://schemas.openxmlformats.org/officeDocument/2006/relationships/slide" Target="slides/slide19.xml"/><Relationship Id="rId68" Type="http://schemas.openxmlformats.org/officeDocument/2006/relationships/font" Target="fonts/Spectral-regular.fntdata"/><Relationship Id="rId23" Type="http://schemas.openxmlformats.org/officeDocument/2006/relationships/slide" Target="slides/slide18.xml"/><Relationship Id="rId67" Type="http://schemas.openxmlformats.org/officeDocument/2006/relationships/font" Target="fonts/HelveticaNeue-bold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Spectral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notes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812f6dca1b_1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812f6dca1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812f6dca1b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812f6dca1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83e1955da0_4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83e1955da0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83e1955da0_4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83e1955da0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 know from SonicFace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83e1955da0_3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83e1955da0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84886e1d2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84886e1d2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84886e1d2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84886e1d2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84886e1d2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84886e1d2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84886e1d2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84886e1d2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84886e1d2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84886e1d2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812843b31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812843b3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83e1955da0_3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83e1955da0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non-planar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83e1955da0_3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83e1955da0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855753be29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855753be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84886e1d21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84886e1d2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827d0fee8d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827d0fee8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827d0fee8d_0_2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827d0fee8d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827d0fee8d_0_2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827d0fee8d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812f6dca1b_1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812f6dca1b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pipeline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81353c067e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81353c067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812f6dca1b_1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812f6dca1b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3e1955da0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3e1955da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83e1955da0_4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83e1955da0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83e1955da0_4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83e1955da0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812f6dca1b_1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812f6dca1b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81353c067e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81353c067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812f6dca1b_1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812f6dca1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83e1955da0_3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83e1955da0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874d8b605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874d8b60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81353c067e_3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81353c067e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827d0fee8d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827d0fee8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827d0fee8d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1827d0fee8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83e1955da0_3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83e1955da0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827d0fee8d_0_2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827d0fee8d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827d0fee8d_0_2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827d0fee8d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827d0fee8d_0_2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827d0fee8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827d0fee8d_0_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827d0fee8d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827d0fee8d_0_1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827d0fee8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827d0fee8d_0_1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1827d0fee8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827d0fee8d_0_1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1827d0fee8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827d0fee8d_0_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827d0fee8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827d0fee8d_0_1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827d0fee8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827d0fee8d_0_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827d0fee8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83e1955da0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83e1955da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Surveillance cameras may raise privacy concerns, especially at home and office environments. Moreover, camera-based sensing is highly dependent on the environmental lighting conditions, making it hard to work under conditional of low illumination, smoke, and opaque obstructions. In contrast, acoustic-based sensing does not have privacy issues with images and is deployable in less favorable conditions.</a:t>
            </a:r>
            <a:endParaRPr sz="2400">
              <a:solidFill>
                <a:srgbClr val="272A36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827d0fee8d_0_2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827d0fee8d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827d0fee8d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827d0fee8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827d0fee8d_0_3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827d0fee8d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827d0fee8d_0_3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827d0fee8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81353c067e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81353c067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83e1955da0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83e1955da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Non-intrusive and less privacy invading method compared to camera.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Independent of environment factors such as: poor lighting conditions, obstructions (such as mask, cloth, accessories, etc.), smoke etc.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Can guarantee security in locations where video recording is not allowed such as toilets or lockers. 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It can add a variety of intelligent functions to automatic doors, by detecting the presence of people and indicating their movement direction. There with radar saves energy consumption at the same time.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can work within a distance from a few centimeters to a few hundred meters and operate without a direct line of sight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(for example, through drywall or plywood)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83e1955da0_3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83e1955da0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83e1955da0_1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83e1955da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CSI Channel State Information (Wifi) multi user sc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88bf5cc5a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88bf5cc5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25" y="0"/>
            <a:ext cx="9144224" cy="5143512"/>
            <a:chOff x="-225" y="0"/>
            <a:chExt cx="9144224" cy="5143512"/>
          </a:xfrm>
        </p:grpSpPr>
        <p:sp>
          <p:nvSpPr>
            <p:cNvPr id="11" name="Google Shape;11;p2"/>
            <p:cNvSpPr/>
            <p:nvPr/>
          </p:nvSpPr>
          <p:spPr>
            <a:xfrm>
              <a:off x="0" y="0"/>
              <a:ext cx="61002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75" y="1541675"/>
              <a:ext cx="6870000" cy="206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477595" y="4477088"/>
              <a:ext cx="666403" cy="666424"/>
              <a:chOff x="7996345" y="980275"/>
              <a:chExt cx="666403" cy="66642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7042555" y="1541664"/>
              <a:ext cx="730045" cy="2060087"/>
              <a:chOff x="7022220" y="1541675"/>
              <a:chExt cx="666403" cy="1880499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7022220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224547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426873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022220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224547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426873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022220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224547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7426873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022220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224547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426873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629199" y="1541675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629199" y="1744017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629199" y="1946358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7629224" y="2148699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7022220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224547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426873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7022220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224547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426873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022220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224547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7426873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022220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224547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426873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629199" y="235105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629199" y="255339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629199" y="27557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629224" y="29580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022220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7224547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426873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7022220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224547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426873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629199" y="316043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629224" y="336277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2"/>
            <p:cNvGrpSpPr/>
            <p:nvPr/>
          </p:nvGrpSpPr>
          <p:grpSpPr>
            <a:xfrm>
              <a:off x="-225" y="2008293"/>
              <a:ext cx="301775" cy="1126923"/>
              <a:chOff x="-225" y="1987280"/>
              <a:chExt cx="318900" cy="1190873"/>
            </a:xfrm>
          </p:grpSpPr>
          <p:sp>
            <p:nvSpPr>
              <p:cNvPr id="72" name="Google Shape;72;p2"/>
              <p:cNvSpPr/>
              <p:nvPr/>
            </p:nvSpPr>
            <p:spPr>
              <a:xfrm>
                <a:off x="-175" y="1987280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175" y="2255817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175" y="2524353"/>
                <a:ext cx="318794" cy="1166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2"/>
            <p:cNvGrpSpPr/>
            <p:nvPr/>
          </p:nvGrpSpPr>
          <p:grpSpPr>
            <a:xfrm>
              <a:off x="8842175" y="668859"/>
              <a:ext cx="301822" cy="872807"/>
              <a:chOff x="-225" y="2255817"/>
              <a:chExt cx="318950" cy="922336"/>
            </a:xfrm>
          </p:grpSpPr>
          <p:sp>
            <p:nvSpPr>
              <p:cNvPr id="78" name="Google Shape;78;p2"/>
              <p:cNvSpPr/>
              <p:nvPr/>
            </p:nvSpPr>
            <p:spPr>
              <a:xfrm>
                <a:off x="-175" y="2255817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-175" y="25243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-225" y="2792878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-225" y="3061453"/>
                <a:ext cx="318900" cy="116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2"/>
            <p:cNvGrpSpPr/>
            <p:nvPr/>
          </p:nvGrpSpPr>
          <p:grpSpPr>
            <a:xfrm>
              <a:off x="5798375" y="4270684"/>
              <a:ext cx="301822" cy="872807"/>
              <a:chOff x="1611209" y="2255817"/>
              <a:chExt cx="318950" cy="922336"/>
            </a:xfrm>
          </p:grpSpPr>
          <p:sp>
            <p:nvSpPr>
              <p:cNvPr id="83" name="Google Shape;83;p2"/>
              <p:cNvSpPr/>
              <p:nvPr/>
            </p:nvSpPr>
            <p:spPr>
              <a:xfrm>
                <a:off x="1611259" y="2255817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611259" y="25243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611209" y="2792878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611209" y="3061453"/>
                <a:ext cx="318900" cy="116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685795" y="0"/>
              <a:ext cx="666403" cy="666424"/>
              <a:chOff x="7996345" y="980275"/>
              <a:chExt cx="666403" cy="666424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4" name="Google Shape;104;p2"/>
          <p:cNvSpPr txBox="1"/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variant 1" type="blank">
  <p:cSld name="BLANK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11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455" name="Google Shape;455;p11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7" name="Google Shape;457;p11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458" name="Google Shape;458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1" name="Google Shape;461;p11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62" name="Google Shape;462;p11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11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79" name="Google Shape;479;p11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82" name="Google Shape;482;p11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variant 2">
  <p:cSld name="BLANK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"/>
          <p:cNvSpPr/>
          <p:nvPr/>
        </p:nvSpPr>
        <p:spPr>
          <a:xfrm>
            <a:off x="8490504" y="4489800"/>
            <a:ext cx="653700" cy="6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2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6" name="Google Shape;486;p12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487" name="Google Shape;487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12"/>
          <p:cNvGrpSpPr/>
          <p:nvPr/>
        </p:nvGrpSpPr>
        <p:grpSpPr>
          <a:xfrm>
            <a:off x="322384" y="657975"/>
            <a:ext cx="666347" cy="666373"/>
            <a:chOff x="7134700" y="414375"/>
            <a:chExt cx="501919" cy="501900"/>
          </a:xfrm>
        </p:grpSpPr>
        <p:sp>
          <p:nvSpPr>
            <p:cNvPr id="491" name="Google Shape;491;p12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12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508" name="Google Shape;508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12"/>
          <p:cNvSpPr txBox="1"/>
          <p:nvPr>
            <p:ph idx="12" type="sldNum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3"/>
          <p:cNvGrpSpPr/>
          <p:nvPr/>
        </p:nvGrpSpPr>
        <p:grpSpPr>
          <a:xfrm>
            <a:off x="8477595" y="4477088"/>
            <a:ext cx="666403" cy="666424"/>
            <a:chOff x="7996345" y="980275"/>
            <a:chExt cx="666403" cy="666424"/>
          </a:xfrm>
        </p:grpSpPr>
        <p:sp>
          <p:nvSpPr>
            <p:cNvPr id="109" name="Google Shape;109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7042555" y="1541664"/>
            <a:ext cx="508369" cy="2060087"/>
            <a:chOff x="7022220" y="1541675"/>
            <a:chExt cx="464052" cy="1880499"/>
          </a:xfrm>
        </p:grpSpPr>
        <p:sp>
          <p:nvSpPr>
            <p:cNvPr id="126" name="Google Shape;126;p3"/>
            <p:cNvSpPr/>
            <p:nvPr/>
          </p:nvSpPr>
          <p:spPr>
            <a:xfrm>
              <a:off x="7022220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224547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426873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022220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224547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426873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7022220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7224547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7426873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022220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224547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426873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022220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7224547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426873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022220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224547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26873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022220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224547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426873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022220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224547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426873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7022220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224547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426873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7022220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7224547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7426873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>
            <a:off x="-225" y="2135380"/>
            <a:ext cx="301822" cy="872770"/>
            <a:chOff x="-225" y="1987280"/>
            <a:chExt cx="318950" cy="922298"/>
          </a:xfrm>
        </p:grpSpPr>
        <p:sp>
          <p:nvSpPr>
            <p:cNvPr id="157" name="Google Shape;157;p3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8842175" y="668859"/>
            <a:ext cx="301822" cy="872807"/>
            <a:chOff x="-225" y="2255817"/>
            <a:chExt cx="318950" cy="922336"/>
          </a:xfrm>
        </p:grpSpPr>
        <p:sp>
          <p:nvSpPr>
            <p:cNvPr id="162" name="Google Shape;162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6100350" y="4270684"/>
            <a:ext cx="301822" cy="872807"/>
            <a:chOff x="-225" y="2255817"/>
            <a:chExt cx="318950" cy="922336"/>
          </a:xfrm>
        </p:grpSpPr>
        <p:sp>
          <p:nvSpPr>
            <p:cNvPr id="167" name="Google Shape;167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685795" y="0"/>
            <a:ext cx="666403" cy="666424"/>
            <a:chOff x="7996345" y="980275"/>
            <a:chExt cx="666403" cy="666424"/>
          </a:xfrm>
        </p:grpSpPr>
        <p:sp>
          <p:nvSpPr>
            <p:cNvPr id="172" name="Google Shape;172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3"/>
          <p:cNvSpPr txBox="1"/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3"/>
          <p:cNvSpPr txBox="1"/>
          <p:nvPr>
            <p:ph idx="1" type="subTitle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4"/>
          <p:cNvGrpSpPr/>
          <p:nvPr/>
        </p:nvGrpSpPr>
        <p:grpSpPr>
          <a:xfrm>
            <a:off x="-175" y="0"/>
            <a:ext cx="9158125" cy="5149862"/>
            <a:chOff x="-175" y="0"/>
            <a:chExt cx="9158125" cy="5149862"/>
          </a:xfrm>
        </p:grpSpPr>
        <p:sp>
          <p:nvSpPr>
            <p:cNvPr id="192" name="Google Shape;192;p4"/>
            <p:cNvSpPr/>
            <p:nvPr/>
          </p:nvSpPr>
          <p:spPr>
            <a:xfrm>
              <a:off x="0" y="0"/>
              <a:ext cx="78456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3" name="Google Shape;193;p4"/>
            <p:cNvGrpSpPr/>
            <p:nvPr/>
          </p:nvGrpSpPr>
          <p:grpSpPr>
            <a:xfrm>
              <a:off x="-175" y="664293"/>
              <a:ext cx="318794" cy="653721"/>
              <a:chOff x="5385375" y="498300"/>
              <a:chExt cx="802200" cy="556500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7" name="Google Shape;197;p4"/>
            <p:cNvSpPr/>
            <p:nvPr/>
          </p:nvSpPr>
          <p:spPr>
            <a:xfrm>
              <a:off x="666125" y="660475"/>
              <a:ext cx="666300" cy="66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9" name="Google Shape;199;p4"/>
            <p:cNvGrpSpPr/>
            <p:nvPr/>
          </p:nvGrpSpPr>
          <p:grpSpPr>
            <a:xfrm>
              <a:off x="8994728" y="670955"/>
              <a:ext cx="149289" cy="653721"/>
              <a:chOff x="5385375" y="498300"/>
              <a:chExt cx="802200" cy="556500"/>
            </a:xfrm>
          </p:grpSpPr>
          <p:sp>
            <p:nvSpPr>
              <p:cNvPr id="200" name="Google Shape;200;p4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4"/>
            <p:cNvGrpSpPr/>
            <p:nvPr/>
          </p:nvGrpSpPr>
          <p:grpSpPr>
            <a:xfrm>
              <a:off x="7508545" y="3014000"/>
              <a:ext cx="666403" cy="1475799"/>
              <a:chOff x="7508545" y="664625"/>
              <a:chExt cx="666403" cy="1475799"/>
            </a:xfrm>
          </p:grpSpPr>
          <p:sp>
            <p:nvSpPr>
              <p:cNvPr id="204" name="Google Shape;204;p4"/>
              <p:cNvSpPr/>
              <p:nvPr/>
            </p:nvSpPr>
            <p:spPr>
              <a:xfrm>
                <a:off x="7508545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7710872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7913198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7508545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7710872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7913198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7508545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7710872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7913198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7508545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7710872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>
                <a:off x="7913198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8115524" y="664625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>
                <a:off x="8115524" y="866967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>
                <a:off x="8115524" y="1069308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8115549" y="1271649"/>
                <a:ext cx="59344" cy="59348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4"/>
              <p:cNvSpPr/>
              <p:nvPr/>
            </p:nvSpPr>
            <p:spPr>
              <a:xfrm>
                <a:off x="7508545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4"/>
              <p:cNvSpPr/>
              <p:nvPr/>
            </p:nvSpPr>
            <p:spPr>
              <a:xfrm>
                <a:off x="7710872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4"/>
              <p:cNvSpPr/>
              <p:nvPr/>
            </p:nvSpPr>
            <p:spPr>
              <a:xfrm>
                <a:off x="7913198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4"/>
              <p:cNvSpPr/>
              <p:nvPr/>
            </p:nvSpPr>
            <p:spPr>
              <a:xfrm>
                <a:off x="7508545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4"/>
              <p:cNvSpPr/>
              <p:nvPr/>
            </p:nvSpPr>
            <p:spPr>
              <a:xfrm>
                <a:off x="7710872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4"/>
              <p:cNvSpPr/>
              <p:nvPr/>
            </p:nvSpPr>
            <p:spPr>
              <a:xfrm>
                <a:off x="7913198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4"/>
              <p:cNvSpPr/>
              <p:nvPr/>
            </p:nvSpPr>
            <p:spPr>
              <a:xfrm>
                <a:off x="7508545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4"/>
              <p:cNvSpPr/>
              <p:nvPr/>
            </p:nvSpPr>
            <p:spPr>
              <a:xfrm>
                <a:off x="7710872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4"/>
              <p:cNvSpPr/>
              <p:nvPr/>
            </p:nvSpPr>
            <p:spPr>
              <a:xfrm>
                <a:off x="7913198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4"/>
              <p:cNvSpPr/>
              <p:nvPr/>
            </p:nvSpPr>
            <p:spPr>
              <a:xfrm>
                <a:off x="7508545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4"/>
              <p:cNvSpPr/>
              <p:nvPr/>
            </p:nvSpPr>
            <p:spPr>
              <a:xfrm>
                <a:off x="7710872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7913198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4"/>
              <p:cNvSpPr/>
              <p:nvPr/>
            </p:nvSpPr>
            <p:spPr>
              <a:xfrm>
                <a:off x="8115524" y="1474000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8115524" y="1676342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8115524" y="1878683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8115549" y="2081024"/>
                <a:ext cx="59400" cy="594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4"/>
            <p:cNvGrpSpPr/>
            <p:nvPr/>
          </p:nvGrpSpPr>
          <p:grpSpPr>
            <a:xfrm>
              <a:off x="666070" y="4483438"/>
              <a:ext cx="666403" cy="666424"/>
              <a:chOff x="7996345" y="980275"/>
              <a:chExt cx="666403" cy="666424"/>
            </a:xfrm>
          </p:grpSpPr>
          <p:sp>
            <p:nvSpPr>
              <p:cNvPr id="237" name="Google Shape;237;p4"/>
              <p:cNvSpPr/>
              <p:nvPr/>
            </p:nvSpPr>
            <p:spPr>
              <a:xfrm>
                <a:off x="7996345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8198672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8400998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7996345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8198672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4"/>
              <p:cNvSpPr/>
              <p:nvPr/>
            </p:nvSpPr>
            <p:spPr>
              <a:xfrm>
                <a:off x="8400998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4"/>
              <p:cNvSpPr/>
              <p:nvPr/>
            </p:nvSpPr>
            <p:spPr>
              <a:xfrm>
                <a:off x="7996345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4"/>
              <p:cNvSpPr/>
              <p:nvPr/>
            </p:nvSpPr>
            <p:spPr>
              <a:xfrm>
                <a:off x="8198672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4"/>
              <p:cNvSpPr/>
              <p:nvPr/>
            </p:nvSpPr>
            <p:spPr>
              <a:xfrm>
                <a:off x="8400998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4"/>
              <p:cNvSpPr/>
              <p:nvPr/>
            </p:nvSpPr>
            <p:spPr>
              <a:xfrm>
                <a:off x="7996345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4"/>
              <p:cNvSpPr/>
              <p:nvPr/>
            </p:nvSpPr>
            <p:spPr>
              <a:xfrm>
                <a:off x="8198672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4"/>
              <p:cNvSpPr/>
              <p:nvPr/>
            </p:nvSpPr>
            <p:spPr>
              <a:xfrm>
                <a:off x="8400998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4"/>
              <p:cNvSpPr/>
              <p:nvPr/>
            </p:nvSpPr>
            <p:spPr>
              <a:xfrm>
                <a:off x="8603324" y="980275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4"/>
              <p:cNvSpPr/>
              <p:nvPr/>
            </p:nvSpPr>
            <p:spPr>
              <a:xfrm>
                <a:off x="8603324" y="1182617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4"/>
              <p:cNvSpPr/>
              <p:nvPr/>
            </p:nvSpPr>
            <p:spPr>
              <a:xfrm>
                <a:off x="8603324" y="1384958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4"/>
              <p:cNvSpPr/>
              <p:nvPr/>
            </p:nvSpPr>
            <p:spPr>
              <a:xfrm>
                <a:off x="8603349" y="1587299"/>
                <a:ext cx="59400" cy="59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3" name="Google Shape;253;p4"/>
          <p:cNvSpPr txBox="1"/>
          <p:nvPr>
            <p:ph idx="1" type="body"/>
          </p:nvPr>
        </p:nvSpPr>
        <p:spPr>
          <a:xfrm>
            <a:off x="1699000" y="660475"/>
            <a:ext cx="5045400" cy="38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57200" lvl="0" marL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SemiBold"/>
              <a:buChar char="▪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indent="-457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indent="-457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indent="-457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indent="-457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indent="-457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indent="-457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indent="-457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indent="-457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Barlow SemiBold"/>
              <a:buChar char="▫"/>
              <a:defRPr sz="3600"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254" name="Google Shape;254;p4"/>
          <p:cNvSpPr txBox="1"/>
          <p:nvPr/>
        </p:nvSpPr>
        <p:spPr>
          <a:xfrm>
            <a:off x="666125" y="574543"/>
            <a:ext cx="666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“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255" name="Google Shape;255;p4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5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258" name="Google Shape;258;p5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1" name="Google Shape;261;p5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262" name="Google Shape;262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" name="Google Shape;265;p5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266" name="Google Shape;266;p5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" name="Google Shape;282;p5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283" name="Google Shape;283;p5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6" name="Google Shape;286;p5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87" name="Google Shape;287;p5"/>
          <p:cNvSpPr txBox="1"/>
          <p:nvPr>
            <p:ph idx="1" type="body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  <p:sp>
        <p:nvSpPr>
          <p:cNvPr id="288" name="Google Shape;288;p5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6"/>
          <p:cNvSpPr/>
          <p:nvPr/>
        </p:nvSpPr>
        <p:spPr>
          <a:xfrm>
            <a:off x="8504250" y="4489800"/>
            <a:ext cx="6537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6"/>
          <p:cNvSpPr/>
          <p:nvPr/>
        </p:nvSpPr>
        <p:spPr>
          <a:xfrm>
            <a:off x="322375" y="646500"/>
            <a:ext cx="44706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6"/>
          <p:cNvGrpSpPr/>
          <p:nvPr/>
        </p:nvGrpSpPr>
        <p:grpSpPr>
          <a:xfrm>
            <a:off x="-207" y="646493"/>
            <a:ext cx="155867" cy="653721"/>
            <a:chOff x="5385375" y="498300"/>
            <a:chExt cx="802200" cy="556500"/>
          </a:xfrm>
        </p:grpSpPr>
        <p:sp>
          <p:nvSpPr>
            <p:cNvPr id="294" name="Google Shape;294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6"/>
          <p:cNvGrpSpPr/>
          <p:nvPr/>
        </p:nvGrpSpPr>
        <p:grpSpPr>
          <a:xfrm>
            <a:off x="5434002" y="4483463"/>
            <a:ext cx="666347" cy="666373"/>
            <a:chOff x="7134700" y="414375"/>
            <a:chExt cx="501919" cy="501900"/>
          </a:xfrm>
        </p:grpSpPr>
        <p:sp>
          <p:nvSpPr>
            <p:cNvPr id="298" name="Google Shape;298;p6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6"/>
          <p:cNvGrpSpPr/>
          <p:nvPr/>
        </p:nvGrpSpPr>
        <p:grpSpPr>
          <a:xfrm rot="-5400000">
            <a:off x="8018100" y="-167410"/>
            <a:ext cx="318554" cy="653721"/>
            <a:chOff x="5385375" y="498300"/>
            <a:chExt cx="802200" cy="556500"/>
          </a:xfrm>
        </p:grpSpPr>
        <p:sp>
          <p:nvSpPr>
            <p:cNvPr id="315" name="Google Shape;315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6"/>
          <p:cNvSpPr txBox="1"/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9" name="Google Shape;319;p6"/>
          <p:cNvSpPr txBox="1"/>
          <p:nvPr>
            <p:ph idx="1" type="body"/>
          </p:nvPr>
        </p:nvSpPr>
        <p:spPr>
          <a:xfrm>
            <a:off x="508700" y="1599700"/>
            <a:ext cx="4284300" cy="28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  <p:sp>
        <p:nvSpPr>
          <p:cNvPr id="320" name="Google Shape;320;p6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7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23" name="Google Shape;323;p7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6" name="Google Shape;326;p7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27" name="Google Shape;327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7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31" name="Google Shape;331;p7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" name="Google Shape;347;p7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1" name="Google Shape;351;p7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52" name="Google Shape;352;p7"/>
          <p:cNvSpPr txBox="1"/>
          <p:nvPr>
            <p:ph idx="1" type="body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353" name="Google Shape;353;p7"/>
          <p:cNvSpPr txBox="1"/>
          <p:nvPr>
            <p:ph idx="2" type="body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354" name="Google Shape;354;p7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8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57" name="Google Shape;357;p8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0" name="Google Shape;360;p8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61" name="Google Shape;361;p8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8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4" name="Google Shape;364;p8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65" name="Google Shape;365;p8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8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8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8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8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" name="Google Shape;381;p8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82" name="Google Shape;382;p8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5" name="Google Shape;385;p8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86" name="Google Shape;386;p8"/>
          <p:cNvSpPr txBox="1"/>
          <p:nvPr>
            <p:ph idx="1" type="body"/>
          </p:nvPr>
        </p:nvSpPr>
        <p:spPr>
          <a:xfrm>
            <a:off x="1165875" y="1599700"/>
            <a:ext cx="22572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387" name="Google Shape;387;p8"/>
          <p:cNvSpPr txBox="1"/>
          <p:nvPr>
            <p:ph idx="2" type="body"/>
          </p:nvPr>
        </p:nvSpPr>
        <p:spPr>
          <a:xfrm>
            <a:off x="3706438" y="1599700"/>
            <a:ext cx="22572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388" name="Google Shape;388;p8"/>
          <p:cNvSpPr txBox="1"/>
          <p:nvPr>
            <p:ph idx="3" type="body"/>
          </p:nvPr>
        </p:nvSpPr>
        <p:spPr>
          <a:xfrm>
            <a:off x="6247001" y="1599700"/>
            <a:ext cx="22572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389" name="Google Shape;389;p8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9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92" name="Google Shape;392;p9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5" name="Google Shape;395;p9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" name="Google Shape;399;p9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9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9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9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6" name="Google Shape;416;p9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417" name="Google Shape;417;p9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9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0" name="Google Shape;420;p9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21" name="Google Shape;421;p9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0"/>
          <p:cNvSpPr/>
          <p:nvPr/>
        </p:nvSpPr>
        <p:spPr>
          <a:xfrm>
            <a:off x="8504250" y="4489800"/>
            <a:ext cx="6537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0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0"/>
          <p:cNvSpPr/>
          <p:nvPr/>
        </p:nvSpPr>
        <p:spPr>
          <a:xfrm>
            <a:off x="322375" y="4489799"/>
            <a:ext cx="7524000" cy="3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10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427" name="Google Shape;427;p10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10"/>
          <p:cNvGrpSpPr/>
          <p:nvPr/>
        </p:nvGrpSpPr>
        <p:grpSpPr>
          <a:xfrm>
            <a:off x="322384" y="657975"/>
            <a:ext cx="666347" cy="666373"/>
            <a:chOff x="7134700" y="414375"/>
            <a:chExt cx="501919" cy="501900"/>
          </a:xfrm>
        </p:grpSpPr>
        <p:sp>
          <p:nvSpPr>
            <p:cNvPr id="431" name="Google Shape;431;p10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0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0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Google Shape;447;p10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448" name="Google Shape;448;p10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10"/>
          <p:cNvSpPr txBox="1"/>
          <p:nvPr>
            <p:ph idx="1" type="body"/>
          </p:nvPr>
        </p:nvSpPr>
        <p:spPr>
          <a:xfrm>
            <a:off x="650725" y="4489800"/>
            <a:ext cx="7195800" cy="33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52" name="Google Shape;452;p10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314800" y="1599700"/>
            <a:ext cx="71895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rtl="0" algn="ctr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l.acm.org/doi/10.1145/3494988" TargetMode="External"/><Relationship Id="rId4" Type="http://schemas.openxmlformats.org/officeDocument/2006/relationships/hyperlink" Target="https://dl.acm.org/doi/abs/10.1145/3495243.3560515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ieeexplore.ieee.org/abstract/document/9312487" TargetMode="External"/><Relationship Id="rId4" Type="http://schemas.openxmlformats.org/officeDocument/2006/relationships/hyperlink" Target="https://dl.acm.org/doi/abs/10.1145/3463521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hyperlink" Target="https://dl.acm.org/doi/10.1145/3494988" TargetMode="External"/><Relationship Id="rId5" Type="http://schemas.openxmlformats.org/officeDocument/2006/relationships/hyperlink" Target="https://dl.acm.org/doi/10.1145/3494988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Relationship Id="rId4" Type="http://schemas.openxmlformats.org/officeDocument/2006/relationships/image" Target="../media/image3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jpg"/><Relationship Id="rId4" Type="http://schemas.openxmlformats.org/officeDocument/2006/relationships/image" Target="../media/image3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gif"/><Relationship Id="rId4" Type="http://schemas.openxmlformats.org/officeDocument/2006/relationships/hyperlink" Target="https://github.com/PreSenseRadar/OpenRada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hyperlink" Target="https://www.hirevue.com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presenseradar/openradar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3"/>
          <p:cNvSpPr txBox="1"/>
          <p:nvPr/>
        </p:nvSpPr>
        <p:spPr>
          <a:xfrm>
            <a:off x="-84025" y="161750"/>
            <a:ext cx="6455700" cy="45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Capturing Facial Expressions through COTS mmWave Radar</a:t>
            </a:r>
            <a:endParaRPr b="1" sz="2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Supervisor: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Prof. Sandip Chakraborty </a:t>
            </a: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Mentored By</a:t>
            </a: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Mr. Argha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Submitted By: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Amrta Chaurasia (19EE10004)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BTP-1</a:t>
            </a:r>
            <a:b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                 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Avijit Mandal        (18CS30010)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MTP-1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2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Survey</a:t>
            </a:r>
            <a:endParaRPr/>
          </a:p>
        </p:txBody>
      </p:sp>
      <p:sp>
        <p:nvSpPr>
          <p:cNvPr id="582" name="Google Shape;582;p22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83" name="Google Shape;583;p22"/>
          <p:cNvGraphicFramePr/>
          <p:nvPr/>
        </p:nvGraphicFramePr>
        <p:xfrm>
          <a:off x="1528925" y="1387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{D3EED408-98BD-4505-A533-A787DD5C82FF}</a:tableStyleId>
              </a:tblPr>
              <a:tblGrid>
                <a:gridCol w="456200"/>
                <a:gridCol w="1882000"/>
                <a:gridCol w="850600"/>
                <a:gridCol w="1264250"/>
                <a:gridCol w="1232375"/>
                <a:gridCol w="1325775"/>
              </a:tblGrid>
              <a:tr h="77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No.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Paper Title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Author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Conference/Journal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Problem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Statement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Solution Proposed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107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2424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1000">
                        <a:solidFill>
                          <a:srgbClr val="42424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42424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SonicFace: Tracking Facial Expressions Using a Commodity Microphone Array</a:t>
                      </a:r>
                      <a:endParaRPr sz="1000">
                        <a:solidFill>
                          <a:srgbClr val="42424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24242"/>
                        </a:buClr>
                        <a:buSzPts val="1000"/>
                        <a:buNone/>
                      </a:pPr>
                      <a:r>
                        <a:rPr lang="en" sz="1000">
                          <a:solidFill>
                            <a:srgbClr val="42424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Li et. al. </a:t>
                      </a:r>
                      <a:endParaRPr sz="1000">
                        <a:solidFill>
                          <a:srgbClr val="42424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  <a:hlinkClick r:id="rId3"/>
                        </a:rPr>
                        <a:t>IMWUT ‘21</a:t>
                      </a:r>
                      <a:endParaRPr sz="1000">
                        <a:solidFill>
                          <a:srgbClr val="42424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2424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Measuring facial expression using microphone array </a:t>
                      </a:r>
                      <a:endParaRPr sz="1000">
                        <a:solidFill>
                          <a:srgbClr val="42424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24242"/>
                          </a:solidFill>
                          <a:highlight>
                            <a:srgbClr val="FFFFFF"/>
                          </a:highlight>
                          <a:latin typeface="Barlow"/>
                          <a:ea typeface="Barlow"/>
                          <a:cs typeface="Barlow"/>
                          <a:sym typeface="Barlow"/>
                        </a:rPr>
                        <a:t>The core idea lies in exploiting non-linearities in microphone hardware. </a:t>
                      </a:r>
                      <a:endParaRPr sz="1000">
                        <a:solidFill>
                          <a:srgbClr val="42424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  <a:tr h="179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2424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1000">
                        <a:solidFill>
                          <a:srgbClr val="42424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42424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Mask Does Not Matter: Anti-Spoofing Face Authentication using mmWave without On-site Registration</a:t>
                      </a:r>
                      <a:endParaRPr sz="1000">
                        <a:solidFill>
                          <a:srgbClr val="42424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2424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Xu et. al.</a:t>
                      </a:r>
                      <a:endParaRPr sz="1000">
                        <a:solidFill>
                          <a:srgbClr val="42424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  <a:hlinkClick r:id="rId4"/>
                        </a:rPr>
                        <a:t>Mobicom ‘22</a:t>
                      </a:r>
                      <a:endParaRPr sz="1000">
                        <a:solidFill>
                          <a:srgbClr val="42424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2424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Face authentication using mmWave sensing to avoid attacks possible in </a:t>
                      </a:r>
                      <a:r>
                        <a:rPr lang="en" sz="1000">
                          <a:solidFill>
                            <a:srgbClr val="42424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present</a:t>
                      </a:r>
                      <a:r>
                        <a:rPr lang="en" sz="1000">
                          <a:solidFill>
                            <a:srgbClr val="42424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authentication methods</a:t>
                      </a:r>
                      <a:endParaRPr sz="1000">
                        <a:solidFill>
                          <a:srgbClr val="42424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24242"/>
                          </a:solidFill>
                          <a:highlight>
                            <a:srgbClr val="FFFFFF"/>
                          </a:highlight>
                          <a:latin typeface="Barlow"/>
                          <a:ea typeface="Barlow"/>
                          <a:cs typeface="Barlow"/>
                          <a:sym typeface="Barlow"/>
                        </a:rPr>
                        <a:t>3 face images are collected online to form facial model which is </a:t>
                      </a:r>
                      <a:r>
                        <a:rPr lang="en" sz="1000">
                          <a:solidFill>
                            <a:srgbClr val="424242"/>
                          </a:solidFill>
                          <a:highlight>
                            <a:srgbClr val="FFFFFF"/>
                          </a:highlight>
                          <a:latin typeface="Barlow"/>
                          <a:ea typeface="Barlow"/>
                          <a:cs typeface="Barlow"/>
                          <a:sym typeface="Barlow"/>
                        </a:rPr>
                        <a:t>compared</a:t>
                      </a:r>
                      <a:r>
                        <a:rPr lang="en" sz="1000">
                          <a:solidFill>
                            <a:srgbClr val="424242"/>
                          </a:solidFill>
                          <a:highlight>
                            <a:srgbClr val="FFFFFF"/>
                          </a:highlight>
                          <a:latin typeface="Barlow"/>
                          <a:ea typeface="Barlow"/>
                          <a:cs typeface="Barlow"/>
                          <a:sym typeface="Barlow"/>
                        </a:rPr>
                        <a:t> to data collected by mmWave device used onsite for authentication.</a:t>
                      </a:r>
                      <a:endParaRPr sz="1000">
                        <a:solidFill>
                          <a:srgbClr val="424242"/>
                        </a:solidFill>
                        <a:highlight>
                          <a:srgbClr val="FFFFFF"/>
                        </a:highlight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3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Survey</a:t>
            </a:r>
            <a:endParaRPr/>
          </a:p>
        </p:txBody>
      </p:sp>
      <p:sp>
        <p:nvSpPr>
          <p:cNvPr id="589" name="Google Shape;589;p23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90" name="Google Shape;590;p23"/>
          <p:cNvGraphicFramePr/>
          <p:nvPr/>
        </p:nvGraphicFramePr>
        <p:xfrm>
          <a:off x="632525" y="1424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{D3EED408-98BD-4505-A533-A787DD5C82FF}</a:tableStyleId>
              </a:tblPr>
              <a:tblGrid>
                <a:gridCol w="414475"/>
                <a:gridCol w="1779375"/>
                <a:gridCol w="984750"/>
                <a:gridCol w="1322050"/>
                <a:gridCol w="1591075"/>
                <a:gridCol w="1479250"/>
              </a:tblGrid>
              <a:tr h="56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No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Paper Title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Barlow"/>
                          <a:ea typeface="Barlow"/>
                          <a:cs typeface="Barlow"/>
                          <a:sym typeface="Barlow"/>
                        </a:rPr>
                        <a:t>Author</a:t>
                      </a:r>
                      <a:endParaRPr b="1" sz="11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Conference/Journal</a:t>
                      </a:r>
                      <a:endParaRPr b="1" sz="11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Problem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Statement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Barlow"/>
                          <a:ea typeface="Barlow"/>
                          <a:cs typeface="Barlow"/>
                          <a:sym typeface="Barlow"/>
                        </a:rPr>
                        <a:t>Solution Proposed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1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1000">
                        <a:solidFill>
                          <a:srgbClr val="434343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EchoPrint: </a:t>
                      </a:r>
                      <a:r>
                        <a:rPr lang="en" sz="1000">
                          <a:solidFill>
                            <a:srgbClr val="434343"/>
                          </a:solidFill>
                          <a:highlight>
                            <a:schemeClr val="lt1"/>
                          </a:highlight>
                          <a:latin typeface="Barlow"/>
                          <a:ea typeface="Barlow"/>
                          <a:cs typeface="Barlow"/>
                          <a:sym typeface="Barlow"/>
                        </a:rPr>
                        <a:t>Robust Human Face Authentication Leveraging Acoustic Sensing on Smartphones</a:t>
                      </a:r>
                      <a:endParaRPr sz="1000">
                        <a:solidFill>
                          <a:srgbClr val="434343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Zhou et. al.</a:t>
                      </a:r>
                      <a:endParaRPr sz="1000">
                        <a:solidFill>
                          <a:srgbClr val="434343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  <a:hlinkClick r:id="rId3"/>
                        </a:rPr>
                        <a:t>IEEE TMC ‘22</a:t>
                      </a:r>
                      <a:endParaRPr sz="1000">
                        <a:solidFill>
                          <a:srgbClr val="434343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Making a robust authenticating system for commodity smartphones using camera (visual) and acoustic signals (sound).</a:t>
                      </a:r>
                      <a:endParaRPr sz="1000">
                        <a:solidFill>
                          <a:srgbClr val="434343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highlight>
                            <a:schemeClr val="lt1"/>
                          </a:highlight>
                          <a:latin typeface="Barlow"/>
                          <a:ea typeface="Barlow"/>
                          <a:cs typeface="Barlow"/>
                          <a:sym typeface="Barlow"/>
                        </a:rPr>
                        <a:t>Registration phase where the front camera detects the facial landmarks while the speaker sends acoustically signals to capture acoustic features. </a:t>
                      </a:r>
                      <a:endParaRPr sz="100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1000">
                        <a:solidFill>
                          <a:srgbClr val="434343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BlinkListener: “Listen” to Your Eye Blink Using Your Smartphone</a:t>
                      </a:r>
                      <a:endParaRPr sz="1000">
                        <a:solidFill>
                          <a:srgbClr val="434343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Liu et. al.</a:t>
                      </a:r>
                      <a:endParaRPr sz="1000">
                        <a:solidFill>
                          <a:srgbClr val="434343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chemeClr val="hlink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  <a:hlinkClick r:id="rId4"/>
                        </a:rPr>
                        <a:t>IMWUT ‘21</a:t>
                      </a:r>
                      <a:endParaRPr sz="1000">
                        <a:solidFill>
                          <a:srgbClr val="434343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Camera based blinking detections suffers from privacy concerns, strict lighting conditions, and line-of-sight requirement.</a:t>
                      </a:r>
                      <a:endParaRPr sz="1000">
                        <a:solidFill>
                          <a:srgbClr val="434343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34343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Authors first quantitatively model the relationship between signal variation and the subtle movements caused by eye blink and interference. </a:t>
                      </a:r>
                      <a:endParaRPr sz="1000">
                        <a:solidFill>
                          <a:srgbClr val="434343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4"/>
          <p:cNvSpPr txBox="1"/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5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Facial Expressions</a:t>
            </a:r>
            <a:endParaRPr/>
          </a:p>
        </p:txBody>
      </p:sp>
      <p:sp>
        <p:nvSpPr>
          <p:cNvPr id="601" name="Google Shape;601;p25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2" name="Google Shape;6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200" y="1726075"/>
            <a:ext cx="3343375" cy="2339376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5"/>
          <p:cNvSpPr txBox="1"/>
          <p:nvPr/>
        </p:nvSpPr>
        <p:spPr>
          <a:xfrm>
            <a:off x="1314375" y="1908200"/>
            <a:ext cx="3000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Barlow"/>
                <a:ea typeface="Barlow"/>
                <a:cs typeface="Barlow"/>
                <a:sym typeface="Barlow"/>
              </a:rPr>
              <a:t>T</a:t>
            </a:r>
            <a:r>
              <a:rPr lang="en" sz="1700">
                <a:latin typeface="Barlow"/>
                <a:ea typeface="Barlow"/>
                <a:cs typeface="Barlow"/>
                <a:sym typeface="Barlow"/>
              </a:rPr>
              <a:t>he mouth and cheek regions exhibit relatively higher energy intensity compared to the eye and eyebrow regions, where the weak muscle movements are observed. </a:t>
            </a:r>
            <a:endParaRPr sz="17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04" name="Google Shape;604;p25"/>
          <p:cNvSpPr txBox="1"/>
          <p:nvPr/>
        </p:nvSpPr>
        <p:spPr>
          <a:xfrm>
            <a:off x="1855100" y="4600900"/>
            <a:ext cx="5997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latin typeface="Barlow Light"/>
                <a:ea typeface="Barlow Light"/>
                <a:cs typeface="Barlow Light"/>
                <a:sym typeface="Barlow Light"/>
              </a:rPr>
              <a:t>Credits</a:t>
            </a:r>
            <a:r>
              <a:rPr lang="en" sz="700">
                <a:latin typeface="Barlow Light"/>
                <a:ea typeface="Barlow Light"/>
                <a:cs typeface="Barlow Light"/>
                <a:sym typeface="Barlow Light"/>
              </a:rPr>
              <a:t>- </a:t>
            </a:r>
            <a:r>
              <a:rPr lang="en" sz="7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SonicFace: Tracking Facial Expressions Using a Commodity Microphone Array</a:t>
            </a:r>
            <a:r>
              <a:rPr lang="en" sz="700">
                <a:latin typeface="Barlow Light"/>
                <a:ea typeface="Barlow Light"/>
                <a:cs typeface="Barlow Light"/>
                <a:sym typeface="Barlow Light"/>
              </a:rPr>
              <a:t> (</a:t>
            </a:r>
            <a:r>
              <a:rPr lang="en" sz="7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5"/>
              </a:rPr>
              <a:t>https://dl.acm.org/doi/10.1145/3494988</a:t>
            </a:r>
            <a:r>
              <a:rPr lang="en" sz="700">
                <a:latin typeface="Barlow Light"/>
                <a:ea typeface="Barlow Light"/>
                <a:cs typeface="Barlow Light"/>
                <a:sym typeface="Barlow Light"/>
              </a:rPr>
              <a:t>)</a:t>
            </a:r>
            <a:endParaRPr sz="7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6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Azimuth, Elevation and Range-Doppler</a:t>
            </a:r>
            <a:endParaRPr/>
          </a:p>
        </p:txBody>
      </p:sp>
      <p:sp>
        <p:nvSpPr>
          <p:cNvPr id="610" name="Google Shape;610;p26"/>
          <p:cNvSpPr txBox="1"/>
          <p:nvPr>
            <p:ph idx="1" type="body"/>
          </p:nvPr>
        </p:nvSpPr>
        <p:spPr>
          <a:xfrm>
            <a:off x="1178700" y="1603800"/>
            <a:ext cx="3255600" cy="28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u="sng"/>
              <a:t>Azimuth</a:t>
            </a:r>
            <a:r>
              <a:rPr lang="en" sz="1500"/>
              <a:t>: Angular measurement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500"/>
              <a:t>spherical coordinate systems, 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Horizontal domain </a:t>
            </a:r>
            <a:endParaRPr b="1" sz="15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u="sng"/>
              <a:t>Elevation</a:t>
            </a:r>
            <a:r>
              <a:rPr lang="en" sz="1500"/>
              <a:t>: Angular measure, spherical coordinate systems, 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Vertical domain</a:t>
            </a:r>
            <a:endParaRPr b="1" sz="15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u="sng"/>
              <a:t>Range-Doppler</a:t>
            </a:r>
            <a:r>
              <a:rPr lang="en" sz="1500"/>
              <a:t>: a 2D heat-map whose ordinate is Doppler and abscissa is Range which gives information of user movement across different range bins</a:t>
            </a:r>
            <a:endParaRPr sz="1500"/>
          </a:p>
        </p:txBody>
      </p:sp>
      <p:sp>
        <p:nvSpPr>
          <p:cNvPr id="611" name="Google Shape;611;p26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2" name="Google Shape;6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700" y="1470400"/>
            <a:ext cx="2013525" cy="23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26"/>
          <p:cNvPicPr preferRelativeResize="0"/>
          <p:nvPr/>
        </p:nvPicPr>
        <p:blipFill rotWithShape="1">
          <a:blip r:embed="rId4">
            <a:alphaModFix/>
          </a:blip>
          <a:srcRect b="55918" l="3577" r="0" t="0"/>
          <a:stretch/>
        </p:blipFill>
        <p:spPr>
          <a:xfrm>
            <a:off x="6815588" y="1540400"/>
            <a:ext cx="1697400" cy="1395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26"/>
          <p:cNvPicPr preferRelativeResize="0"/>
          <p:nvPr/>
        </p:nvPicPr>
        <p:blipFill rotWithShape="1">
          <a:blip r:embed="rId4">
            <a:alphaModFix/>
          </a:blip>
          <a:srcRect b="5389" l="3577" r="0" t="48703"/>
          <a:stretch/>
        </p:blipFill>
        <p:spPr>
          <a:xfrm>
            <a:off x="6773500" y="3074475"/>
            <a:ext cx="1697426" cy="1453051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6"/>
          <p:cNvSpPr txBox="1"/>
          <p:nvPr/>
        </p:nvSpPr>
        <p:spPr>
          <a:xfrm>
            <a:off x="7265588" y="4386250"/>
            <a:ext cx="7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Range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16" name="Google Shape;616;p26"/>
          <p:cNvSpPr txBox="1"/>
          <p:nvPr/>
        </p:nvSpPr>
        <p:spPr>
          <a:xfrm rot="-5400000">
            <a:off x="6033724" y="2037950"/>
            <a:ext cx="13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Azimuth Angular Distance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17" name="Google Shape;617;p26"/>
          <p:cNvSpPr txBox="1"/>
          <p:nvPr/>
        </p:nvSpPr>
        <p:spPr>
          <a:xfrm rot="-5400000">
            <a:off x="6033724" y="3614550"/>
            <a:ext cx="13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Elevation</a:t>
            </a:r>
            <a:r>
              <a:rPr lang="en" sz="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Angular Distance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18" name="Google Shape;618;p26"/>
          <p:cNvSpPr txBox="1"/>
          <p:nvPr/>
        </p:nvSpPr>
        <p:spPr>
          <a:xfrm>
            <a:off x="7201225" y="2757900"/>
            <a:ext cx="7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Range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7"/>
          <p:cNvSpPr txBox="1"/>
          <p:nvPr>
            <p:ph type="title"/>
          </p:nvPr>
        </p:nvSpPr>
        <p:spPr>
          <a:xfrm>
            <a:off x="416375" y="785500"/>
            <a:ext cx="85164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/>
              <a:t>Facial Expression Recognition using mmWave Radar </a:t>
            </a:r>
            <a:r>
              <a:rPr lang="en" sz="2050"/>
              <a:t>(IWR1642BOOST)</a:t>
            </a:r>
            <a:endParaRPr sz="20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/>
          </a:p>
        </p:txBody>
      </p:sp>
      <p:sp>
        <p:nvSpPr>
          <p:cNvPr id="624" name="Google Shape;624;p27"/>
          <p:cNvSpPr txBox="1"/>
          <p:nvPr>
            <p:ph idx="1" type="body"/>
          </p:nvPr>
        </p:nvSpPr>
        <p:spPr>
          <a:xfrm>
            <a:off x="1139550" y="1573350"/>
            <a:ext cx="6864900" cy="28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▪"/>
            </a:pPr>
            <a:r>
              <a:rPr lang="en" sz="1600">
                <a:solidFill>
                  <a:srgbClr val="000000"/>
                </a:solidFill>
              </a:rPr>
              <a:t>To capture range-azimuth and range-elevation heatmap we placed the sensor perpendicularly as shown.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▪"/>
            </a:pPr>
            <a:r>
              <a:rPr lang="en" sz="1600">
                <a:solidFill>
                  <a:srgbClr val="000000"/>
                </a:solidFill>
              </a:rPr>
              <a:t>Using the given setup, we explore the variation in mmWave data under different facial expressions.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625" name="Google Shape;625;p27"/>
          <p:cNvPicPr preferRelativeResize="0"/>
          <p:nvPr/>
        </p:nvPicPr>
        <p:blipFill rotWithShape="1">
          <a:blip r:embed="rId3">
            <a:alphaModFix/>
          </a:blip>
          <a:srcRect b="14140" l="0" r="0" t="0"/>
          <a:stretch/>
        </p:blipFill>
        <p:spPr>
          <a:xfrm>
            <a:off x="4429925" y="3098552"/>
            <a:ext cx="2941302" cy="160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27"/>
          <p:cNvPicPr preferRelativeResize="0"/>
          <p:nvPr/>
        </p:nvPicPr>
        <p:blipFill rotWithShape="1">
          <a:blip r:embed="rId4">
            <a:alphaModFix/>
          </a:blip>
          <a:srcRect b="40003" l="0" r="22934" t="9147"/>
          <a:stretch/>
        </p:blipFill>
        <p:spPr>
          <a:xfrm>
            <a:off x="1864000" y="3098550"/>
            <a:ext cx="1833627" cy="160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8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User No Facial Expression</a:t>
            </a:r>
            <a:endParaRPr/>
          </a:p>
        </p:txBody>
      </p:sp>
      <p:sp>
        <p:nvSpPr>
          <p:cNvPr id="632" name="Google Shape;632;p28"/>
          <p:cNvSpPr txBox="1"/>
          <p:nvPr>
            <p:ph idx="1" type="body"/>
          </p:nvPr>
        </p:nvSpPr>
        <p:spPr>
          <a:xfrm>
            <a:off x="724550" y="1985525"/>
            <a:ext cx="2694600" cy="185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100"/>
              <a:buChar char="▪"/>
            </a:pPr>
            <a:r>
              <a:rPr lang="en" sz="2100">
                <a:solidFill>
                  <a:srgbClr val="000000"/>
                </a:solidFill>
              </a:rPr>
              <a:t>Under normal facial </a:t>
            </a:r>
            <a:r>
              <a:rPr lang="en" sz="2100">
                <a:solidFill>
                  <a:srgbClr val="000000"/>
                </a:solidFill>
              </a:rPr>
              <a:t>expression</a:t>
            </a:r>
            <a:r>
              <a:rPr lang="en" sz="2100">
                <a:solidFill>
                  <a:srgbClr val="000000"/>
                </a:solidFill>
              </a:rPr>
              <a:t> there is n</a:t>
            </a:r>
            <a:r>
              <a:rPr lang="en" sz="2100">
                <a:solidFill>
                  <a:srgbClr val="000000"/>
                </a:solidFill>
              </a:rPr>
              <a:t>o variations observed in the range-doppler.</a:t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633" name="Google Shape;6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575" y="1812100"/>
            <a:ext cx="4844250" cy="27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9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Motion</a:t>
            </a:r>
            <a:endParaRPr/>
          </a:p>
        </p:txBody>
      </p:sp>
      <p:sp>
        <p:nvSpPr>
          <p:cNvPr id="639" name="Google Shape;639;p29"/>
          <p:cNvSpPr txBox="1"/>
          <p:nvPr>
            <p:ph idx="1" type="body"/>
          </p:nvPr>
        </p:nvSpPr>
        <p:spPr>
          <a:xfrm>
            <a:off x="763850" y="1665825"/>
            <a:ext cx="26982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▪"/>
            </a:pPr>
            <a:r>
              <a:rPr lang="en" sz="1500">
                <a:solidFill>
                  <a:srgbClr val="000000"/>
                </a:solidFill>
              </a:rPr>
              <a:t>Range-Doppler patterns change from -0.4m/s to 0.4m/s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▪"/>
            </a:pPr>
            <a:r>
              <a:rPr lang="en" sz="1500">
                <a:solidFill>
                  <a:srgbClr val="000000"/>
                </a:solidFill>
              </a:rPr>
              <a:t>Coarse-grained motion such as Eye blinking, </a:t>
            </a:r>
            <a:r>
              <a:rPr lang="en" sz="1500">
                <a:solidFill>
                  <a:srgbClr val="000000"/>
                </a:solidFill>
              </a:rPr>
              <a:t>finger motion or hand movements </a:t>
            </a:r>
            <a:r>
              <a:rPr lang="en" sz="1500">
                <a:solidFill>
                  <a:srgbClr val="000000"/>
                </a:solidFill>
              </a:rPr>
              <a:t>have a doppler variation in the range of 0.5m/s to -0.5m/s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640" name="Google Shape;6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016" y="1810512"/>
            <a:ext cx="4846320" cy="27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0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 Transition</a:t>
            </a:r>
            <a:endParaRPr/>
          </a:p>
        </p:txBody>
      </p:sp>
      <p:sp>
        <p:nvSpPr>
          <p:cNvPr id="646" name="Google Shape;646;p30"/>
          <p:cNvSpPr txBox="1"/>
          <p:nvPr>
            <p:ph idx="1" type="body"/>
          </p:nvPr>
        </p:nvSpPr>
        <p:spPr>
          <a:xfrm>
            <a:off x="749100" y="1604200"/>
            <a:ext cx="2748900" cy="305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▪"/>
            </a:pPr>
            <a:r>
              <a:rPr lang="en" sz="1600">
                <a:solidFill>
                  <a:srgbClr val="000000"/>
                </a:solidFill>
              </a:rPr>
              <a:t>Transition in the facial expression can be captured using the range-doppler patterns.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▪"/>
            </a:pPr>
            <a:r>
              <a:rPr lang="en" sz="1600">
                <a:solidFill>
                  <a:srgbClr val="000000"/>
                </a:solidFill>
              </a:rPr>
              <a:t>But constant smile, or constant facial expression can not be classified from the collected data.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647" name="Google Shape;6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016" y="1810512"/>
            <a:ext cx="4846320" cy="27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1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with single mmWave radar</a:t>
            </a:r>
            <a:endParaRPr/>
          </a:p>
        </p:txBody>
      </p:sp>
      <p:sp>
        <p:nvSpPr>
          <p:cNvPr id="653" name="Google Shape;653;p31"/>
          <p:cNvSpPr txBox="1"/>
          <p:nvPr>
            <p:ph idx="1" type="body"/>
          </p:nvPr>
        </p:nvSpPr>
        <p:spPr>
          <a:xfrm>
            <a:off x="1370650" y="1550575"/>
            <a:ext cx="6617100" cy="28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Char char="▪"/>
            </a:pPr>
            <a:r>
              <a:rPr lang="en" sz="1900">
                <a:solidFill>
                  <a:srgbClr val="000000"/>
                </a:solidFill>
              </a:rPr>
              <a:t>Both </a:t>
            </a:r>
            <a:r>
              <a:rPr b="1" lang="en" sz="19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range-azimuth</a:t>
            </a:r>
            <a:r>
              <a:rPr lang="en" sz="1900">
                <a:solidFill>
                  <a:srgbClr val="000000"/>
                </a:solidFill>
              </a:rPr>
              <a:t> and </a:t>
            </a:r>
            <a:r>
              <a:rPr b="1" lang="en" sz="19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range-elevation </a:t>
            </a:r>
            <a:r>
              <a:rPr lang="en" sz="1900">
                <a:solidFill>
                  <a:srgbClr val="000000"/>
                </a:solidFill>
              </a:rPr>
              <a:t>(3D reflected signals coming from the face) are not supported by a single radar with planar antennas.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▪"/>
            </a:pPr>
            <a:r>
              <a:rPr lang="en" sz="1900">
                <a:solidFill>
                  <a:srgbClr val="000000"/>
                </a:solidFill>
              </a:rPr>
              <a:t>On-chip processing on the mmWave radar supports only </a:t>
            </a:r>
            <a:r>
              <a:rPr b="1" lang="en" sz="19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Pointcloud</a:t>
            </a:r>
            <a:r>
              <a:rPr lang="en" sz="1900">
                <a:solidFill>
                  <a:srgbClr val="000000"/>
                </a:solidFill>
              </a:rPr>
              <a:t>, </a:t>
            </a:r>
            <a:r>
              <a:rPr b="1" lang="en" sz="19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Range-FFT</a:t>
            </a:r>
            <a:r>
              <a:rPr lang="en" sz="1900">
                <a:solidFill>
                  <a:srgbClr val="000000"/>
                </a:solidFill>
              </a:rPr>
              <a:t>, and </a:t>
            </a:r>
            <a:r>
              <a:rPr b="1" lang="en" sz="19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Range-Doppler</a:t>
            </a:r>
            <a:r>
              <a:rPr lang="en" sz="1900">
                <a:solidFill>
                  <a:srgbClr val="000000"/>
                </a:solidFill>
              </a:rPr>
              <a:t> computation and adds </a:t>
            </a:r>
            <a:r>
              <a:rPr b="1" lang="en" sz="19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processing latency</a:t>
            </a:r>
            <a:r>
              <a:rPr lang="en" sz="1900">
                <a:solidFill>
                  <a:srgbClr val="000000"/>
                </a:solidFill>
              </a:rPr>
              <a:t>.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/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2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for </a:t>
            </a:r>
            <a:r>
              <a:rPr lang="en"/>
              <a:t>AWR6843ISK</a:t>
            </a:r>
            <a:r>
              <a:rPr lang="en"/>
              <a:t> Board</a:t>
            </a:r>
            <a:endParaRPr/>
          </a:p>
        </p:txBody>
      </p:sp>
      <p:sp>
        <p:nvSpPr>
          <p:cNvPr id="659" name="Google Shape;659;p32"/>
          <p:cNvSpPr txBox="1"/>
          <p:nvPr>
            <p:ph idx="1" type="body"/>
          </p:nvPr>
        </p:nvSpPr>
        <p:spPr>
          <a:xfrm>
            <a:off x="1010050" y="1457425"/>
            <a:ext cx="4323300" cy="32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With this board we can collect horizontal as well as vertical plane variations.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The antennas are not coplanar as shown.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Thus, </a:t>
            </a:r>
            <a:r>
              <a:rPr b="1" lang="en" sz="2000">
                <a:latin typeface="Barlow"/>
                <a:ea typeface="Barlow"/>
                <a:cs typeface="Barlow"/>
                <a:sym typeface="Barlow"/>
              </a:rPr>
              <a:t>range-azimuth</a:t>
            </a:r>
            <a:r>
              <a:rPr lang="en" sz="2000"/>
              <a:t> and </a:t>
            </a:r>
            <a:r>
              <a:rPr b="1" lang="en" sz="2000">
                <a:latin typeface="Barlow"/>
                <a:ea typeface="Barlow"/>
                <a:cs typeface="Barlow"/>
                <a:sym typeface="Barlow"/>
              </a:rPr>
              <a:t>range-elevation</a:t>
            </a:r>
            <a:r>
              <a:rPr lang="en" sz="2000"/>
              <a:t> can be captured simultaneously.</a:t>
            </a:r>
            <a:endParaRPr sz="2000"/>
          </a:p>
        </p:txBody>
      </p:sp>
      <p:sp>
        <p:nvSpPr>
          <p:cNvPr id="660" name="Google Shape;660;p32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1" name="Google Shape;6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420525" y="1786100"/>
            <a:ext cx="2835750" cy="24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32"/>
          <p:cNvSpPr/>
          <p:nvPr/>
        </p:nvSpPr>
        <p:spPr>
          <a:xfrm>
            <a:off x="7030225" y="1481100"/>
            <a:ext cx="827400" cy="10278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3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for DCA1000EVM board</a:t>
            </a:r>
            <a:endParaRPr/>
          </a:p>
        </p:txBody>
      </p:sp>
      <p:sp>
        <p:nvSpPr>
          <p:cNvPr id="668" name="Google Shape;668;p33"/>
          <p:cNvSpPr txBox="1"/>
          <p:nvPr>
            <p:ph idx="1" type="body"/>
          </p:nvPr>
        </p:nvSpPr>
        <p:spPr>
          <a:xfrm>
            <a:off x="1199775" y="1599700"/>
            <a:ext cx="6915900" cy="28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C</a:t>
            </a:r>
            <a:r>
              <a:rPr lang="en" sz="2000">
                <a:solidFill>
                  <a:srgbClr val="000000"/>
                </a:solidFill>
              </a:rPr>
              <a:t>urrently using single mmWave radar, we have </a:t>
            </a:r>
            <a:r>
              <a:rPr b="1" lang="en" sz="20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4 FPS</a:t>
            </a:r>
            <a:r>
              <a:rPr lang="en" sz="2000">
                <a:solidFill>
                  <a:srgbClr val="000000"/>
                </a:solidFill>
              </a:rPr>
              <a:t> as supported by the USB baud rate (250ms for each frame).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DCA board enable</a:t>
            </a:r>
            <a:r>
              <a:rPr lang="en" sz="2000"/>
              <a:t> capturing of </a:t>
            </a:r>
            <a:r>
              <a:rPr b="1" lang="en" sz="2000">
                <a:latin typeface="Barlow"/>
                <a:ea typeface="Barlow"/>
                <a:cs typeface="Barlow"/>
                <a:sym typeface="Barlow"/>
              </a:rPr>
              <a:t>High-Volume Raw ADC data</a:t>
            </a:r>
            <a:r>
              <a:rPr lang="en" sz="2000"/>
              <a:t> using ethernet cable.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Provides with </a:t>
            </a:r>
            <a:r>
              <a:rPr b="1" lang="en" sz="2000">
                <a:latin typeface="Barlow"/>
                <a:ea typeface="Barlow"/>
                <a:cs typeface="Barlow"/>
                <a:sym typeface="Barlow"/>
              </a:rPr>
              <a:t>flexibility to process data</a:t>
            </a:r>
            <a:r>
              <a:rPr lang="en" sz="2000"/>
              <a:t> as per the requirements.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We need a </a:t>
            </a:r>
            <a:r>
              <a:rPr b="1" lang="en" sz="20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processing </a:t>
            </a:r>
            <a:r>
              <a:rPr b="1" lang="en" sz="20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pipeline</a:t>
            </a:r>
            <a:endParaRPr b="1" sz="20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69" name="Google Shape;669;p33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4"/>
          <p:cNvSpPr txBox="1"/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Pipeline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5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</a:t>
            </a:r>
            <a:endParaRPr/>
          </a:p>
        </p:txBody>
      </p:sp>
      <p:sp>
        <p:nvSpPr>
          <p:cNvPr id="680" name="Google Shape;680;p35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1" name="Google Shape;6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950" y="1507875"/>
            <a:ext cx="7518826" cy="29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6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Setup</a:t>
            </a:r>
            <a:endParaRPr/>
          </a:p>
        </p:txBody>
      </p:sp>
      <p:sp>
        <p:nvSpPr>
          <p:cNvPr id="687" name="Google Shape;687;p36"/>
          <p:cNvSpPr txBox="1"/>
          <p:nvPr>
            <p:ph idx="1" type="body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6"/>
          <p:cNvSpPr txBox="1"/>
          <p:nvPr>
            <p:ph idx="2" type="body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6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0" name="Google Shape;690;p36"/>
          <p:cNvPicPr preferRelativeResize="0"/>
          <p:nvPr/>
        </p:nvPicPr>
        <p:blipFill rotWithShape="1">
          <a:blip r:embed="rId3">
            <a:alphaModFix/>
          </a:blip>
          <a:srcRect b="7479" l="33656" r="14260" t="14529"/>
          <a:stretch/>
        </p:blipFill>
        <p:spPr>
          <a:xfrm>
            <a:off x="1172650" y="1599700"/>
            <a:ext cx="3447300" cy="28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6"/>
          <p:cNvPicPr preferRelativeResize="0"/>
          <p:nvPr/>
        </p:nvPicPr>
        <p:blipFill rotWithShape="1">
          <a:blip r:embed="rId4">
            <a:alphaModFix/>
          </a:blip>
          <a:srcRect b="26561" l="12500" r="37339" t="29447"/>
          <a:stretch/>
        </p:blipFill>
        <p:spPr>
          <a:xfrm>
            <a:off x="5056900" y="1599600"/>
            <a:ext cx="3447300" cy="28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7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mmWave Studio Setup</a:t>
            </a:r>
            <a:endParaRPr/>
          </a:p>
        </p:txBody>
      </p:sp>
      <p:sp>
        <p:nvSpPr>
          <p:cNvPr id="697" name="Google Shape;697;p37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8" name="Google Shape;698;p37"/>
          <p:cNvSpPr txBox="1"/>
          <p:nvPr/>
        </p:nvSpPr>
        <p:spPr>
          <a:xfrm>
            <a:off x="2009100" y="4743300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Post Processing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3">
            <a:alphaModFix/>
          </a:blip>
          <a:srcRect b="6498" l="0" r="0" t="0"/>
          <a:stretch/>
        </p:blipFill>
        <p:spPr>
          <a:xfrm>
            <a:off x="1635925" y="1318000"/>
            <a:ext cx="5945900" cy="347454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37"/>
          <p:cNvSpPr/>
          <p:nvPr/>
        </p:nvSpPr>
        <p:spPr>
          <a:xfrm>
            <a:off x="5248830" y="2729500"/>
            <a:ext cx="343200" cy="1938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mmWave Studio Setup</a:t>
            </a:r>
            <a:endParaRPr/>
          </a:p>
        </p:txBody>
      </p:sp>
      <p:sp>
        <p:nvSpPr>
          <p:cNvPr id="706" name="Google Shape;706;p38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7" name="Google Shape;707;p38"/>
          <p:cNvSpPr txBox="1"/>
          <p:nvPr/>
        </p:nvSpPr>
        <p:spPr>
          <a:xfrm>
            <a:off x="2009100" y="4767850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Post processed data on mmWave studio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708" name="Google Shape;708;p38"/>
          <p:cNvPicPr preferRelativeResize="0"/>
          <p:nvPr/>
        </p:nvPicPr>
        <p:blipFill rotWithShape="1">
          <a:blip r:embed="rId3">
            <a:alphaModFix/>
          </a:blip>
          <a:srcRect b="3836" l="0" r="0" t="0"/>
          <a:stretch/>
        </p:blipFill>
        <p:spPr>
          <a:xfrm>
            <a:off x="1652725" y="1318000"/>
            <a:ext cx="5859950" cy="352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9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  raw ADC data using MATLAB</a:t>
            </a:r>
            <a:endParaRPr/>
          </a:p>
        </p:txBody>
      </p:sp>
      <p:sp>
        <p:nvSpPr>
          <p:cNvPr id="714" name="Google Shape;714;p39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5" name="Google Shape;715;p39"/>
          <p:cNvSpPr txBox="1"/>
          <p:nvPr>
            <p:ph idx="4294967295" type="body"/>
          </p:nvPr>
        </p:nvSpPr>
        <p:spPr>
          <a:xfrm>
            <a:off x="1010675" y="1512500"/>
            <a:ext cx="7341300" cy="346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Hyper Parameters known from mmWave Studio: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Number of ADC samples (numADC)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Number of RX antennas (numRX)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Number of chirps per frame (numCPF)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Read the raw ADC data from .bin file generated by mmWave Studio using MATLAB script.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Store the data in a .mat file as an array of dimension:</a:t>
            </a:r>
            <a:br>
              <a:rPr lang="en" sz="1700"/>
            </a:br>
            <a:r>
              <a:rPr lang="en" sz="1700"/>
              <a:t>[</a:t>
            </a:r>
            <a:r>
              <a:rPr b="1" lang="en" sz="1700">
                <a:latin typeface="Barlow"/>
                <a:ea typeface="Barlow"/>
                <a:cs typeface="Barlow"/>
                <a:sym typeface="Barlow"/>
              </a:rPr>
              <a:t>numChirps </a:t>
            </a:r>
            <a:r>
              <a:rPr lang="en" sz="1700"/>
              <a:t>, </a:t>
            </a:r>
            <a:r>
              <a:rPr b="1" lang="en" sz="1700">
                <a:latin typeface="Barlow"/>
                <a:ea typeface="Barlow"/>
                <a:cs typeface="Barlow"/>
                <a:sym typeface="Barlow"/>
              </a:rPr>
              <a:t>(numADC * numRX)</a:t>
            </a:r>
            <a:r>
              <a:rPr lang="en" sz="1700"/>
              <a:t>]  </a:t>
            </a:r>
            <a:br>
              <a:rPr lang="en" sz="1700"/>
            </a:br>
            <a:r>
              <a:rPr lang="en" sz="1700"/>
              <a:t>where numChirps = numCPF * numFrames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Use this .mat file as input to python Scripts (OpenRadar) to visualize.</a:t>
            </a:r>
            <a:endParaRPr sz="1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0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ADC data</a:t>
            </a:r>
            <a:endParaRPr/>
          </a:p>
        </p:txBody>
      </p:sp>
      <p:sp>
        <p:nvSpPr>
          <p:cNvPr id="721" name="Google Shape;721;p40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2" name="Google Shape;7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400" y="1342675"/>
            <a:ext cx="7402870" cy="352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1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Cloud</a:t>
            </a:r>
            <a:r>
              <a:rPr lang="en"/>
              <a:t> information </a:t>
            </a:r>
            <a:r>
              <a:rPr lang="en"/>
              <a:t>using</a:t>
            </a:r>
            <a:r>
              <a:rPr lang="en"/>
              <a:t> OpenRadar</a:t>
            </a:r>
            <a:endParaRPr/>
          </a:p>
        </p:txBody>
      </p:sp>
      <p:sp>
        <p:nvSpPr>
          <p:cNvPr id="728" name="Google Shape;728;p41"/>
          <p:cNvSpPr txBox="1"/>
          <p:nvPr>
            <p:ph idx="1" type="body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Font typeface="Consolas"/>
              <a:buAutoNum type="arabicPeriod"/>
            </a:pP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pip install openradar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It applies range and doppler processing on top of raw adc data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We can use this platform for further signal processing to gain </a:t>
            </a:r>
            <a:r>
              <a:rPr b="1" lang="en" sz="1900">
                <a:latin typeface="Barlow"/>
                <a:ea typeface="Barlow"/>
                <a:cs typeface="Barlow"/>
                <a:sym typeface="Barlow"/>
              </a:rPr>
              <a:t>range azimuth</a:t>
            </a:r>
            <a:r>
              <a:rPr lang="en" sz="1900"/>
              <a:t>, </a:t>
            </a:r>
            <a:r>
              <a:rPr b="1" lang="en" sz="1900">
                <a:latin typeface="Barlow"/>
                <a:ea typeface="Barlow"/>
                <a:cs typeface="Barlow"/>
                <a:sym typeface="Barlow"/>
              </a:rPr>
              <a:t>range elevation heatmap</a:t>
            </a:r>
            <a:r>
              <a:rPr lang="en" sz="1900"/>
              <a:t>.</a:t>
            </a:r>
            <a:endParaRPr sz="1500"/>
          </a:p>
        </p:txBody>
      </p:sp>
      <p:sp>
        <p:nvSpPr>
          <p:cNvPr id="729" name="Google Shape;729;p41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0" name="Google Shape;730;p41"/>
          <p:cNvPicPr preferRelativeResize="0"/>
          <p:nvPr/>
        </p:nvPicPr>
        <p:blipFill rotWithShape="1">
          <a:blip r:embed="rId3">
            <a:alphaModFix/>
          </a:blip>
          <a:srcRect b="0" l="22367" r="23525" t="0"/>
          <a:stretch/>
        </p:blipFill>
        <p:spPr>
          <a:xfrm>
            <a:off x="4975025" y="1599700"/>
            <a:ext cx="3092051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41"/>
          <p:cNvSpPr txBox="1"/>
          <p:nvPr/>
        </p:nvSpPr>
        <p:spPr>
          <a:xfrm>
            <a:off x="1401175" y="4605975"/>
            <a:ext cx="3447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Barlow"/>
                <a:ea typeface="Barlow"/>
                <a:cs typeface="Barlow"/>
                <a:sym typeface="Barlow"/>
              </a:rPr>
              <a:t>OpenRadar (</a:t>
            </a:r>
            <a:r>
              <a:rPr lang="en" sz="9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4"/>
              </a:rPr>
              <a:t>https://github.com/PreSenseRadar/OpenRadar</a:t>
            </a:r>
            <a:r>
              <a:rPr lang="en" sz="900">
                <a:latin typeface="Barlow"/>
                <a:ea typeface="Barlow"/>
                <a:cs typeface="Barlow"/>
                <a:sym typeface="Barlow"/>
              </a:rPr>
              <a:t>)</a:t>
            </a:r>
            <a:endParaRPr sz="9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5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Facial Expression</a:t>
            </a:r>
            <a:endParaRPr/>
          </a:p>
        </p:txBody>
      </p:sp>
      <p:sp>
        <p:nvSpPr>
          <p:cNvPr id="527" name="Google Shape;527;p15"/>
          <p:cNvSpPr txBox="1"/>
          <p:nvPr>
            <p:ph idx="1" type="body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Understand </a:t>
            </a:r>
            <a:r>
              <a:rPr b="1" lang="en" sz="1700">
                <a:latin typeface="Barlow"/>
                <a:ea typeface="Barlow"/>
                <a:cs typeface="Barlow"/>
                <a:sym typeface="Barlow"/>
              </a:rPr>
              <a:t>real-time</a:t>
            </a:r>
            <a:r>
              <a:rPr lang="en" sz="1700"/>
              <a:t> audience feedbacks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Predict </a:t>
            </a:r>
            <a:r>
              <a:rPr b="1" lang="en" sz="1700">
                <a:latin typeface="Barlow"/>
                <a:ea typeface="Barlow"/>
                <a:cs typeface="Barlow"/>
                <a:sym typeface="Barlow"/>
              </a:rPr>
              <a:t>psychotic disorder</a:t>
            </a:r>
            <a:r>
              <a:rPr lang="en" sz="1700"/>
              <a:t> or </a:t>
            </a:r>
            <a:r>
              <a:rPr b="1" lang="en" sz="1700">
                <a:latin typeface="Barlow"/>
                <a:ea typeface="Barlow"/>
                <a:cs typeface="Barlow"/>
                <a:sym typeface="Barlow"/>
              </a:rPr>
              <a:t>depression </a:t>
            </a:r>
            <a:r>
              <a:rPr lang="en" sz="1700"/>
              <a:t>related issues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Identify </a:t>
            </a:r>
            <a:r>
              <a:rPr b="1" lang="en" sz="1700">
                <a:latin typeface="Barlow"/>
                <a:ea typeface="Barlow"/>
                <a:cs typeface="Barlow"/>
                <a:sym typeface="Barlow"/>
              </a:rPr>
              <a:t>uninterested</a:t>
            </a:r>
            <a:r>
              <a:rPr lang="en" sz="1700"/>
              <a:t> candidates during interview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Important development towards Human Computer Interaction 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528" name="Google Shape;528;p15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9" name="Google Shape;529;p15"/>
          <p:cNvPicPr preferRelativeResize="0"/>
          <p:nvPr/>
        </p:nvPicPr>
        <p:blipFill rotWithShape="1">
          <a:blip r:embed="rId3">
            <a:alphaModFix/>
          </a:blip>
          <a:srcRect b="2218" l="5676" r="3645" t="1738"/>
          <a:stretch/>
        </p:blipFill>
        <p:spPr>
          <a:xfrm>
            <a:off x="5552525" y="2007600"/>
            <a:ext cx="2717326" cy="16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15"/>
          <p:cNvSpPr txBox="1"/>
          <p:nvPr/>
        </p:nvSpPr>
        <p:spPr>
          <a:xfrm>
            <a:off x="6313500" y="3651775"/>
            <a:ext cx="277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Barlow"/>
                <a:ea typeface="Barlow"/>
                <a:cs typeface="Barlow"/>
                <a:sym typeface="Barlow"/>
              </a:rPr>
              <a:t>Credits: </a:t>
            </a:r>
            <a:r>
              <a:rPr lang="en" sz="8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HireVue</a:t>
            </a:r>
            <a:endParaRPr sz="8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2"/>
          <p:cNvSpPr txBox="1"/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2" name="Google Shape;742;p43"/>
          <p:cNvSpPr txBox="1"/>
          <p:nvPr/>
        </p:nvSpPr>
        <p:spPr>
          <a:xfrm>
            <a:off x="1173700" y="941700"/>
            <a:ext cx="6510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AutoNum type="arabicPeriod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Connecting single mmWave radar with DCA board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AutoNum type="arabicPeriod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mmWave studio setup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AutoNum type="arabicPeriod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no 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guide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 for mmWave studio 2.0 – hit and trial. Long waiting duration to get an reply from TI forum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AutoNum type="arabicPeriod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initially 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time frame was fixed, we modified for infinite time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AutoNum type="arabicPeriod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Still we are unable to absorb the complete bandwidth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AutoNum type="arabicPeriod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The data in bin files from mmWave studio required pre-processing in order to visualize the captured motion using publicly available tools for which we had to write MATLAB Script to obtain data in a matrix.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AutoNum type="arabicPeriod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We modified and implemented few publicly available repos to obtain required heatmaps, which failed as were very specific to their use. We even created issues and mailed but all went unanswered.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AutoNum type="arabicPeriod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Finally found OpenRadar library which we are currently modifying to fit our data input and provide output to match our requirements.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AutoNum type="arabicPeriod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No publicly available dataset.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4"/>
          <p:cNvSpPr txBox="1"/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</a:t>
            </a:r>
            <a:r>
              <a:rPr lang="en"/>
              <a:t>r</a:t>
            </a:r>
            <a:r>
              <a:rPr lang="en"/>
              <a:t>e Work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5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45"/>
          <p:cNvSpPr txBox="1"/>
          <p:nvPr>
            <p:ph idx="1" type="body"/>
          </p:nvPr>
        </p:nvSpPr>
        <p:spPr>
          <a:xfrm>
            <a:off x="1199775" y="1599700"/>
            <a:ext cx="6650700" cy="28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Adjust hyper parameters in “Sensor Config -&gt; Profile” such that we are utilizing the entire 4GHz bandwidth for data capturing with enhanced range resolution.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Fine tune data </a:t>
            </a:r>
            <a:r>
              <a:rPr b="1" lang="en" sz="2000">
                <a:latin typeface="Barlow"/>
                <a:ea typeface="Barlow"/>
                <a:cs typeface="Barlow"/>
                <a:sym typeface="Barlow"/>
              </a:rPr>
              <a:t>pre-processing</a:t>
            </a:r>
            <a:r>
              <a:rPr lang="en" sz="2000"/>
              <a:t> pipeline.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Collecting data for different facial expression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Training</a:t>
            </a:r>
            <a:r>
              <a:rPr b="1" lang="en" sz="2000">
                <a:latin typeface="Barlow"/>
                <a:ea typeface="Barlow"/>
                <a:cs typeface="Barlow"/>
                <a:sym typeface="Barlow"/>
              </a:rPr>
              <a:t> ML/DL</a:t>
            </a:r>
            <a:r>
              <a:rPr lang="en" sz="2000"/>
              <a:t> model on </a:t>
            </a:r>
            <a:r>
              <a:rPr b="1" lang="en" sz="2000">
                <a:latin typeface="Barlow"/>
                <a:ea typeface="Barlow"/>
                <a:cs typeface="Barlow"/>
                <a:sym typeface="Barlow"/>
              </a:rPr>
              <a:t>Range doppler</a:t>
            </a:r>
            <a:r>
              <a:rPr lang="en" sz="2000"/>
              <a:t>, </a:t>
            </a:r>
            <a:r>
              <a:rPr b="1" lang="en" sz="2000">
                <a:latin typeface="Barlow"/>
                <a:ea typeface="Barlow"/>
                <a:cs typeface="Barlow"/>
                <a:sym typeface="Barlow"/>
              </a:rPr>
              <a:t>Range Azimuth</a:t>
            </a:r>
            <a:r>
              <a:rPr lang="en" sz="2000"/>
              <a:t> and </a:t>
            </a:r>
            <a:r>
              <a:rPr b="1" lang="en" sz="2000">
                <a:latin typeface="Barlow"/>
                <a:ea typeface="Barlow"/>
                <a:cs typeface="Barlow"/>
                <a:sym typeface="Barlow"/>
              </a:rPr>
              <a:t>Range Elevation</a:t>
            </a:r>
            <a:r>
              <a:rPr lang="en" sz="2000"/>
              <a:t> heatmap for detection of facial expression.</a:t>
            </a:r>
            <a:endParaRPr sz="2000"/>
          </a:p>
        </p:txBody>
      </p:sp>
      <p:sp>
        <p:nvSpPr>
          <p:cNvPr id="754" name="Google Shape;754;p45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6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6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1" name="Google Shape;761;p46"/>
          <p:cNvPicPr preferRelativeResize="0"/>
          <p:nvPr/>
        </p:nvPicPr>
        <p:blipFill rotWithShape="1">
          <a:blip r:embed="rId3">
            <a:alphaModFix/>
          </a:blip>
          <a:srcRect b="3362" l="0" r="0" t="0"/>
          <a:stretch/>
        </p:blipFill>
        <p:spPr>
          <a:xfrm>
            <a:off x="1115025" y="1433825"/>
            <a:ext cx="5635598" cy="3403926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46"/>
          <p:cNvSpPr txBox="1"/>
          <p:nvPr/>
        </p:nvSpPr>
        <p:spPr>
          <a:xfrm>
            <a:off x="6833100" y="2257025"/>
            <a:ext cx="2310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Not able to utilize entire bandwidth</a:t>
            </a:r>
            <a:endParaRPr/>
          </a:p>
        </p:txBody>
      </p:sp>
      <p:sp>
        <p:nvSpPr>
          <p:cNvPr id="763" name="Google Shape;763;p46"/>
          <p:cNvSpPr/>
          <p:nvPr/>
        </p:nvSpPr>
        <p:spPr>
          <a:xfrm>
            <a:off x="5188450" y="2823525"/>
            <a:ext cx="1285800" cy="5934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7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7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0" name="Google Shape;7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25" y="1366825"/>
            <a:ext cx="7889577" cy="307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8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76" name="Google Shape;776;p48"/>
          <p:cNvSpPr txBox="1"/>
          <p:nvPr>
            <p:ph idx="1" type="body"/>
          </p:nvPr>
        </p:nvSpPr>
        <p:spPr>
          <a:xfrm>
            <a:off x="1246650" y="1262750"/>
            <a:ext cx="6650700" cy="28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1] Gao, Y., Jin, Y., Choi, S., Li, J., Pan, J., Shu, L., Zhou, C., and Jin, Z. (2021). Sonicface: Tracking facial expressions using a commodity microphone array. Pro- ceedings of the ACM on Interactive, Mobile, Wearable and Ubiquitous Technolo- gies, 5(4):1–33.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 Liu, J., Li, D., Wang, L., and Xiong, J. (2021). Blinklistener: ” listen” to your eye blink using your smartphone. Proceedings of the ACM on Interactive, Mobile, Wearable and Ubiquitous Technologies, 5(2):1–27.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[3] Pan, E., Tang, J., Kosaka, D., Yao, R., and Gupta, A. (2019). Openradar. 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https://github.com/presenseradar/openradar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[4] Xu, W., Song, W., Liu, J., Liu, Y., Cui, X., Zheng, Y., Han, J., Wang, X., and Ren, K. (2022). Mask does not matter: anti-spoofing face authentication using mmwave without on-site registration. In Proceedings of the 28th Annual International Conference on Mobile Computing And Networking, pages 310–323.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[5] Zhou, B., Xie, Z., Zhang, Y., Lohokare, J., Gao, R., and Ye, F. (2021). Robust human face authentication leveraging acoustic sensing on smartphones. IEEE Transactions on Mobile Computing.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7" name="Google Shape;777;p48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9"/>
          <p:cNvSpPr txBox="1"/>
          <p:nvPr>
            <p:ph idx="1" type="body"/>
          </p:nvPr>
        </p:nvSpPr>
        <p:spPr>
          <a:xfrm>
            <a:off x="2262925" y="2160850"/>
            <a:ext cx="5335500" cy="33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6100">
                <a:latin typeface="Spectral"/>
                <a:ea typeface="Spectral"/>
                <a:cs typeface="Spectral"/>
                <a:sym typeface="Spectral"/>
              </a:rPr>
              <a:t>Thank You</a:t>
            </a:r>
            <a:endParaRPr b="1" sz="6100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83" name="Google Shape;783;p49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0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mmWave Studio Setup</a:t>
            </a:r>
            <a:endParaRPr/>
          </a:p>
        </p:txBody>
      </p:sp>
      <p:sp>
        <p:nvSpPr>
          <p:cNvPr id="789" name="Google Shape;789;p50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0" name="Google Shape;790;p50"/>
          <p:cNvSpPr txBox="1"/>
          <p:nvPr/>
        </p:nvSpPr>
        <p:spPr>
          <a:xfrm>
            <a:off x="2009100" y="4711425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IP Configuration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791" name="Google Shape;791;p50"/>
          <p:cNvPicPr preferRelativeResize="0"/>
          <p:nvPr/>
        </p:nvPicPr>
        <p:blipFill rotWithShape="1">
          <a:blip r:embed="rId3">
            <a:alphaModFix/>
          </a:blip>
          <a:srcRect b="4030" l="0" r="0" t="0"/>
          <a:stretch/>
        </p:blipFill>
        <p:spPr>
          <a:xfrm>
            <a:off x="1673575" y="1318000"/>
            <a:ext cx="5818249" cy="34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1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mmWave Studio Setup</a:t>
            </a:r>
            <a:endParaRPr/>
          </a:p>
        </p:txBody>
      </p:sp>
      <p:sp>
        <p:nvSpPr>
          <p:cNvPr id="797" name="Google Shape;797;p51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8" name="Google Shape;798;p51"/>
          <p:cNvSpPr txBox="1"/>
          <p:nvPr/>
        </p:nvSpPr>
        <p:spPr>
          <a:xfrm>
            <a:off x="2019800" y="4706500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Port Details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799" name="Google Shape;799;p51"/>
          <p:cNvPicPr preferRelativeResize="0"/>
          <p:nvPr/>
        </p:nvPicPr>
        <p:blipFill rotWithShape="1">
          <a:blip r:embed="rId3">
            <a:alphaModFix/>
          </a:blip>
          <a:srcRect b="4734" l="0" r="0" t="0"/>
          <a:stretch/>
        </p:blipFill>
        <p:spPr>
          <a:xfrm>
            <a:off x="1685450" y="1318000"/>
            <a:ext cx="5773125" cy="34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6"/>
          <p:cNvSpPr txBox="1"/>
          <p:nvPr>
            <p:ph type="ctrTitle"/>
          </p:nvPr>
        </p:nvSpPr>
        <p:spPr>
          <a:xfrm>
            <a:off x="685800" y="1541675"/>
            <a:ext cx="5740200" cy="206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Modalities of Recognition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2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mmWave Studio Setup</a:t>
            </a:r>
            <a:endParaRPr/>
          </a:p>
        </p:txBody>
      </p:sp>
      <p:sp>
        <p:nvSpPr>
          <p:cNvPr id="805" name="Google Shape;805;p52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6" name="Google Shape;806;p52"/>
          <p:cNvSpPr txBox="1"/>
          <p:nvPr/>
        </p:nvSpPr>
        <p:spPr>
          <a:xfrm>
            <a:off x="2009100" y="4716350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Connection Setup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807" name="Google Shape;807;p52"/>
          <p:cNvPicPr preferRelativeResize="0"/>
          <p:nvPr/>
        </p:nvPicPr>
        <p:blipFill rotWithShape="1">
          <a:blip r:embed="rId3">
            <a:alphaModFix/>
          </a:blip>
          <a:srcRect b="4113" l="0" r="0" t="0"/>
          <a:stretch/>
        </p:blipFill>
        <p:spPr>
          <a:xfrm>
            <a:off x="1708500" y="1318000"/>
            <a:ext cx="5748400" cy="34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3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mmWave Studio Setup</a:t>
            </a:r>
            <a:endParaRPr/>
          </a:p>
        </p:txBody>
      </p:sp>
      <p:sp>
        <p:nvSpPr>
          <p:cNvPr id="813" name="Google Shape;813;p53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4" name="Google Shape;814;p53"/>
          <p:cNvSpPr txBox="1"/>
          <p:nvPr/>
        </p:nvSpPr>
        <p:spPr>
          <a:xfrm>
            <a:off x="2009100" y="4711425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Connection Setup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815" name="Google Shape;815;p53"/>
          <p:cNvPicPr preferRelativeResize="0"/>
          <p:nvPr/>
        </p:nvPicPr>
        <p:blipFill rotWithShape="1">
          <a:blip r:embed="rId3">
            <a:alphaModFix/>
          </a:blip>
          <a:srcRect b="4150" l="0" r="0" t="0"/>
          <a:stretch/>
        </p:blipFill>
        <p:spPr>
          <a:xfrm>
            <a:off x="1686000" y="1318000"/>
            <a:ext cx="5699199" cy="34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4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mmWave Studio Setup</a:t>
            </a:r>
            <a:endParaRPr/>
          </a:p>
        </p:txBody>
      </p:sp>
      <p:sp>
        <p:nvSpPr>
          <p:cNvPr id="821" name="Google Shape;821;p54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2" name="Google Shape;822;p54"/>
          <p:cNvSpPr txBox="1"/>
          <p:nvPr/>
        </p:nvSpPr>
        <p:spPr>
          <a:xfrm>
            <a:off x="2009100" y="4721300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Connection Setup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823" name="Google Shape;823;p54"/>
          <p:cNvPicPr preferRelativeResize="0"/>
          <p:nvPr/>
        </p:nvPicPr>
        <p:blipFill rotWithShape="1">
          <a:blip r:embed="rId3">
            <a:alphaModFix/>
          </a:blip>
          <a:srcRect b="4379" l="0" r="0" t="0"/>
          <a:stretch/>
        </p:blipFill>
        <p:spPr>
          <a:xfrm>
            <a:off x="1700225" y="1318000"/>
            <a:ext cx="5743550" cy="34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5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mmWave Studio Setup</a:t>
            </a:r>
            <a:endParaRPr/>
          </a:p>
        </p:txBody>
      </p:sp>
      <p:sp>
        <p:nvSpPr>
          <p:cNvPr id="829" name="Google Shape;829;p55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0" name="Google Shape;830;p55"/>
          <p:cNvSpPr txBox="1"/>
          <p:nvPr/>
        </p:nvSpPr>
        <p:spPr>
          <a:xfrm>
            <a:off x="2009100" y="4743300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Image Description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831" name="Google Shape;831;p55"/>
          <p:cNvPicPr preferRelativeResize="0"/>
          <p:nvPr/>
        </p:nvPicPr>
        <p:blipFill rotWithShape="1">
          <a:blip r:embed="rId3">
            <a:alphaModFix/>
          </a:blip>
          <a:srcRect b="3901" l="0" r="0" t="0"/>
          <a:stretch/>
        </p:blipFill>
        <p:spPr>
          <a:xfrm>
            <a:off x="1698038" y="1318000"/>
            <a:ext cx="5747925" cy="34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6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mmWave Studio Setup</a:t>
            </a:r>
            <a:endParaRPr/>
          </a:p>
        </p:txBody>
      </p:sp>
      <p:sp>
        <p:nvSpPr>
          <p:cNvPr id="837" name="Google Shape;837;p56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8" name="Google Shape;838;p56"/>
          <p:cNvSpPr txBox="1"/>
          <p:nvPr/>
        </p:nvSpPr>
        <p:spPr>
          <a:xfrm>
            <a:off x="2009100" y="4743300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Connection Setup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839" name="Google Shape;839;p56"/>
          <p:cNvPicPr preferRelativeResize="0"/>
          <p:nvPr/>
        </p:nvPicPr>
        <p:blipFill rotWithShape="1">
          <a:blip r:embed="rId3">
            <a:alphaModFix/>
          </a:blip>
          <a:srcRect b="3883" l="0" r="0" t="0"/>
          <a:stretch/>
        </p:blipFill>
        <p:spPr>
          <a:xfrm>
            <a:off x="1703538" y="1318000"/>
            <a:ext cx="5758325" cy="34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7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mmWave Studio Setup</a:t>
            </a:r>
            <a:endParaRPr/>
          </a:p>
        </p:txBody>
      </p:sp>
      <p:sp>
        <p:nvSpPr>
          <p:cNvPr id="845" name="Google Shape;845;p57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6" name="Google Shape;846;p57"/>
          <p:cNvSpPr txBox="1"/>
          <p:nvPr/>
        </p:nvSpPr>
        <p:spPr>
          <a:xfrm>
            <a:off x="2009100" y="4716350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Connection Setup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847" name="Google Shape;847;p57"/>
          <p:cNvPicPr preferRelativeResize="0"/>
          <p:nvPr/>
        </p:nvPicPr>
        <p:blipFill rotWithShape="1">
          <a:blip r:embed="rId3">
            <a:alphaModFix/>
          </a:blip>
          <a:srcRect b="3883" l="0" r="0" t="0"/>
          <a:stretch/>
        </p:blipFill>
        <p:spPr>
          <a:xfrm>
            <a:off x="1737913" y="1318000"/>
            <a:ext cx="5689574" cy="34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8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mmWave Studio Setup</a:t>
            </a:r>
            <a:endParaRPr/>
          </a:p>
        </p:txBody>
      </p:sp>
      <p:sp>
        <p:nvSpPr>
          <p:cNvPr id="853" name="Google Shape;853;p58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4" name="Google Shape;854;p58"/>
          <p:cNvSpPr txBox="1"/>
          <p:nvPr/>
        </p:nvSpPr>
        <p:spPr>
          <a:xfrm>
            <a:off x="2009100" y="4743300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Connection Setup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855" name="Google Shape;855;p58"/>
          <p:cNvPicPr preferRelativeResize="0"/>
          <p:nvPr/>
        </p:nvPicPr>
        <p:blipFill rotWithShape="1">
          <a:blip r:embed="rId3">
            <a:alphaModFix/>
          </a:blip>
          <a:srcRect b="4067" l="0" r="0" t="0"/>
          <a:stretch/>
        </p:blipFill>
        <p:spPr>
          <a:xfrm>
            <a:off x="1685975" y="1318000"/>
            <a:ext cx="5773125" cy="34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9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mmWave Studio Setup</a:t>
            </a:r>
            <a:endParaRPr/>
          </a:p>
        </p:txBody>
      </p:sp>
      <p:sp>
        <p:nvSpPr>
          <p:cNvPr id="861" name="Google Shape;861;p59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2" name="Google Shape;862;p59"/>
          <p:cNvSpPr txBox="1"/>
          <p:nvPr/>
        </p:nvSpPr>
        <p:spPr>
          <a:xfrm>
            <a:off x="2009100" y="4711425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Connection Setup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863" name="Google Shape;863;p59"/>
          <p:cNvPicPr preferRelativeResize="0"/>
          <p:nvPr/>
        </p:nvPicPr>
        <p:blipFill rotWithShape="1">
          <a:blip r:embed="rId3">
            <a:alphaModFix/>
          </a:blip>
          <a:srcRect b="4516" l="0" r="0" t="0"/>
          <a:stretch/>
        </p:blipFill>
        <p:spPr>
          <a:xfrm>
            <a:off x="1656425" y="1318000"/>
            <a:ext cx="5768200" cy="34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60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mmWave Studio Setup</a:t>
            </a:r>
            <a:endParaRPr/>
          </a:p>
        </p:txBody>
      </p:sp>
      <p:sp>
        <p:nvSpPr>
          <p:cNvPr id="869" name="Google Shape;869;p60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0" name="Google Shape;870;p60"/>
          <p:cNvSpPr txBox="1"/>
          <p:nvPr/>
        </p:nvSpPr>
        <p:spPr>
          <a:xfrm>
            <a:off x="2009100" y="4721275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StaticConfig 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Setup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871" name="Google Shape;871;p60"/>
          <p:cNvPicPr preferRelativeResize="0"/>
          <p:nvPr/>
        </p:nvPicPr>
        <p:blipFill rotWithShape="1">
          <a:blip r:embed="rId3">
            <a:alphaModFix/>
          </a:blip>
          <a:srcRect b="4333" l="0" r="0" t="0"/>
          <a:stretch/>
        </p:blipFill>
        <p:spPr>
          <a:xfrm>
            <a:off x="1703900" y="1318000"/>
            <a:ext cx="5757575" cy="34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0"/>
          <p:cNvSpPr txBox="1"/>
          <p:nvPr/>
        </p:nvSpPr>
        <p:spPr>
          <a:xfrm>
            <a:off x="2559550" y="3314875"/>
            <a:ext cx="2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b="1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73" name="Google Shape;873;p60"/>
          <p:cNvSpPr txBox="1"/>
          <p:nvPr/>
        </p:nvSpPr>
        <p:spPr>
          <a:xfrm>
            <a:off x="4008550" y="2779525"/>
            <a:ext cx="2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b="1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74" name="Google Shape;874;p60"/>
          <p:cNvSpPr/>
          <p:nvPr/>
        </p:nvSpPr>
        <p:spPr>
          <a:xfrm>
            <a:off x="2911088" y="3456075"/>
            <a:ext cx="412800" cy="1743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60"/>
          <p:cNvSpPr/>
          <p:nvPr/>
        </p:nvSpPr>
        <p:spPr>
          <a:xfrm>
            <a:off x="4509837" y="2847025"/>
            <a:ext cx="412800" cy="1743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60"/>
          <p:cNvSpPr/>
          <p:nvPr/>
        </p:nvSpPr>
        <p:spPr>
          <a:xfrm>
            <a:off x="4631750" y="3204939"/>
            <a:ext cx="624900" cy="2709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60"/>
          <p:cNvSpPr txBox="1"/>
          <p:nvPr/>
        </p:nvSpPr>
        <p:spPr>
          <a:xfrm>
            <a:off x="4115750" y="3217275"/>
            <a:ext cx="2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b="1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1"/>
          <p:cNvSpPr txBox="1"/>
          <p:nvPr>
            <p:ph type="title"/>
          </p:nvPr>
        </p:nvSpPr>
        <p:spPr>
          <a:xfrm>
            <a:off x="650400" y="6348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mmWave Studio Setup</a:t>
            </a:r>
            <a:endParaRPr/>
          </a:p>
        </p:txBody>
      </p:sp>
      <p:sp>
        <p:nvSpPr>
          <p:cNvPr id="883" name="Google Shape;883;p61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4" name="Google Shape;884;p61"/>
          <p:cNvSpPr txBox="1"/>
          <p:nvPr/>
        </p:nvSpPr>
        <p:spPr>
          <a:xfrm>
            <a:off x="2009100" y="4772900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DataConfig Setup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885" name="Google Shape;885;p61"/>
          <p:cNvPicPr preferRelativeResize="0"/>
          <p:nvPr/>
        </p:nvPicPr>
        <p:blipFill rotWithShape="1">
          <a:blip r:embed="rId3">
            <a:alphaModFix/>
          </a:blip>
          <a:srcRect b="4342" l="0" r="0" t="0"/>
          <a:stretch/>
        </p:blipFill>
        <p:spPr>
          <a:xfrm>
            <a:off x="1675538" y="1330300"/>
            <a:ext cx="5792913" cy="34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61"/>
          <p:cNvSpPr/>
          <p:nvPr/>
        </p:nvSpPr>
        <p:spPr>
          <a:xfrm>
            <a:off x="2520212" y="2957062"/>
            <a:ext cx="373500" cy="1473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61"/>
          <p:cNvSpPr/>
          <p:nvPr/>
        </p:nvSpPr>
        <p:spPr>
          <a:xfrm>
            <a:off x="4318350" y="3931075"/>
            <a:ext cx="373500" cy="1473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1"/>
          <p:cNvSpPr/>
          <p:nvPr/>
        </p:nvSpPr>
        <p:spPr>
          <a:xfrm>
            <a:off x="2982275" y="2321262"/>
            <a:ext cx="373500" cy="1473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61"/>
          <p:cNvSpPr txBox="1"/>
          <p:nvPr/>
        </p:nvSpPr>
        <p:spPr>
          <a:xfrm>
            <a:off x="3321000" y="2194800"/>
            <a:ext cx="2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b="1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0" name="Google Shape;890;p61"/>
          <p:cNvSpPr txBox="1"/>
          <p:nvPr/>
        </p:nvSpPr>
        <p:spPr>
          <a:xfrm>
            <a:off x="2893700" y="2808975"/>
            <a:ext cx="2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b="1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1" name="Google Shape;891;p61"/>
          <p:cNvSpPr txBox="1"/>
          <p:nvPr/>
        </p:nvSpPr>
        <p:spPr>
          <a:xfrm>
            <a:off x="4691850" y="3804625"/>
            <a:ext cx="2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b="1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7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based</a:t>
            </a:r>
            <a:endParaRPr/>
          </a:p>
        </p:txBody>
      </p:sp>
      <p:sp>
        <p:nvSpPr>
          <p:cNvPr id="541" name="Google Shape;541;p17"/>
          <p:cNvSpPr txBox="1"/>
          <p:nvPr>
            <p:ph idx="1" type="body"/>
          </p:nvPr>
        </p:nvSpPr>
        <p:spPr>
          <a:xfrm>
            <a:off x="1199775" y="1599700"/>
            <a:ext cx="4137900" cy="28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u="sng"/>
              <a:t>Pros</a:t>
            </a:r>
            <a:endParaRPr sz="1500" u="sng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Easy setup and cheap hardware components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Widely available datasets for training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u="sng"/>
              <a:t>Cons</a:t>
            </a:r>
            <a:endParaRPr sz="1500" u="sng"/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Surveillance camera raise 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privacy</a:t>
            </a:r>
            <a:r>
              <a:rPr lang="en" sz="1500"/>
              <a:t> concern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Highly depends on 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lighting</a:t>
            </a:r>
            <a:r>
              <a:rPr lang="en" sz="1500"/>
              <a:t> 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conditions</a:t>
            </a:r>
            <a:endParaRPr b="1" sz="1500">
              <a:latin typeface="Barlow"/>
              <a:ea typeface="Barlow"/>
              <a:cs typeface="Barlow"/>
              <a:sym typeface="Barlo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Facial Occlusion</a:t>
            </a:r>
            <a:r>
              <a:rPr lang="en" sz="1500"/>
              <a:t>, eg Sunglasses, Scarves.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Enacted training 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Datasets</a:t>
            </a:r>
            <a:r>
              <a:rPr lang="en" sz="1500"/>
              <a:t>, different from natural.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42" name="Google Shape;542;p17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3" name="Google Shape;5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3675" y="1628113"/>
            <a:ext cx="2550551" cy="28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2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mmWave Studio Setup</a:t>
            </a:r>
            <a:endParaRPr/>
          </a:p>
        </p:txBody>
      </p:sp>
      <p:sp>
        <p:nvSpPr>
          <p:cNvPr id="897" name="Google Shape;897;p62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8" name="Google Shape;898;p62"/>
          <p:cNvSpPr txBox="1"/>
          <p:nvPr/>
        </p:nvSpPr>
        <p:spPr>
          <a:xfrm>
            <a:off x="2019800" y="4743300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Sensor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Config Setup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899" name="Google Shape;899;p62"/>
          <p:cNvPicPr preferRelativeResize="0"/>
          <p:nvPr/>
        </p:nvPicPr>
        <p:blipFill rotWithShape="1">
          <a:blip r:embed="rId3">
            <a:alphaModFix/>
          </a:blip>
          <a:srcRect b="4397" l="0" r="0" t="0"/>
          <a:stretch/>
        </p:blipFill>
        <p:spPr>
          <a:xfrm>
            <a:off x="1737450" y="1318000"/>
            <a:ext cx="5669100" cy="33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62"/>
          <p:cNvSpPr txBox="1"/>
          <p:nvPr/>
        </p:nvSpPr>
        <p:spPr>
          <a:xfrm>
            <a:off x="2824950" y="3866350"/>
            <a:ext cx="2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b="1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1" name="Google Shape;901;p62"/>
          <p:cNvSpPr/>
          <p:nvPr/>
        </p:nvSpPr>
        <p:spPr>
          <a:xfrm>
            <a:off x="3277000" y="2797750"/>
            <a:ext cx="441900" cy="1647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62"/>
          <p:cNvSpPr/>
          <p:nvPr/>
        </p:nvSpPr>
        <p:spPr>
          <a:xfrm>
            <a:off x="3105150" y="3957225"/>
            <a:ext cx="441900" cy="1647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62"/>
          <p:cNvSpPr/>
          <p:nvPr/>
        </p:nvSpPr>
        <p:spPr>
          <a:xfrm>
            <a:off x="5163650" y="3957225"/>
            <a:ext cx="441900" cy="1647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62"/>
          <p:cNvSpPr/>
          <p:nvPr/>
        </p:nvSpPr>
        <p:spPr>
          <a:xfrm>
            <a:off x="1680725" y="2311750"/>
            <a:ext cx="441900" cy="1647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62"/>
          <p:cNvSpPr txBox="1"/>
          <p:nvPr/>
        </p:nvSpPr>
        <p:spPr>
          <a:xfrm>
            <a:off x="3718900" y="2889500"/>
            <a:ext cx="2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b="1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6" name="Google Shape;906;p62"/>
          <p:cNvSpPr txBox="1"/>
          <p:nvPr/>
        </p:nvSpPr>
        <p:spPr>
          <a:xfrm>
            <a:off x="5625350" y="3839475"/>
            <a:ext cx="2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b="1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7" name="Google Shape;907;p62"/>
          <p:cNvSpPr txBox="1"/>
          <p:nvPr/>
        </p:nvSpPr>
        <p:spPr>
          <a:xfrm>
            <a:off x="1371125" y="2220950"/>
            <a:ext cx="2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b="1">
              <a:solidFill>
                <a:schemeClr val="accent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3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mmWave Studio Setup</a:t>
            </a:r>
            <a:endParaRPr/>
          </a:p>
        </p:txBody>
      </p:sp>
      <p:sp>
        <p:nvSpPr>
          <p:cNvPr id="913" name="Google Shape;913;p63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4" name="Google Shape;914;p63"/>
          <p:cNvSpPr txBox="1"/>
          <p:nvPr/>
        </p:nvSpPr>
        <p:spPr>
          <a:xfrm>
            <a:off x="1788650" y="4792550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RFDataCapture Config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915" name="Google Shape;915;p63"/>
          <p:cNvPicPr preferRelativeResize="0"/>
          <p:nvPr/>
        </p:nvPicPr>
        <p:blipFill rotWithShape="1">
          <a:blip r:embed="rId3">
            <a:alphaModFix/>
          </a:blip>
          <a:srcRect b="4214" l="0" r="0" t="0"/>
          <a:stretch/>
        </p:blipFill>
        <p:spPr>
          <a:xfrm>
            <a:off x="1634801" y="1318000"/>
            <a:ext cx="5895799" cy="35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63"/>
          <p:cNvSpPr/>
          <p:nvPr/>
        </p:nvSpPr>
        <p:spPr>
          <a:xfrm>
            <a:off x="2849800" y="3658675"/>
            <a:ext cx="682800" cy="1350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4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mmWave Studio Setup</a:t>
            </a:r>
            <a:endParaRPr/>
          </a:p>
        </p:txBody>
      </p:sp>
      <p:sp>
        <p:nvSpPr>
          <p:cNvPr id="922" name="Google Shape;922;p64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3" name="Google Shape;923;p64"/>
          <p:cNvSpPr txBox="1"/>
          <p:nvPr/>
        </p:nvSpPr>
        <p:spPr>
          <a:xfrm>
            <a:off x="1788650" y="4716350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RFDataCapture Config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924" name="Google Shape;924;p64"/>
          <p:cNvPicPr preferRelativeResize="0"/>
          <p:nvPr/>
        </p:nvPicPr>
        <p:blipFill rotWithShape="1">
          <a:blip r:embed="rId3">
            <a:alphaModFix/>
          </a:blip>
          <a:srcRect b="4707" l="0" r="0" t="0"/>
          <a:stretch/>
        </p:blipFill>
        <p:spPr>
          <a:xfrm>
            <a:off x="1652275" y="1318000"/>
            <a:ext cx="5839448" cy="34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65"/>
          <p:cNvPicPr preferRelativeResize="0"/>
          <p:nvPr/>
        </p:nvPicPr>
        <p:blipFill rotWithShape="1">
          <a:blip r:embed="rId3">
            <a:alphaModFix/>
          </a:blip>
          <a:srcRect b="5517" l="0" r="0" t="0"/>
          <a:stretch/>
        </p:blipFill>
        <p:spPr>
          <a:xfrm>
            <a:off x="1562000" y="1318000"/>
            <a:ext cx="6019999" cy="35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65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mmWave Studio Setup</a:t>
            </a:r>
            <a:endParaRPr/>
          </a:p>
        </p:txBody>
      </p:sp>
      <p:sp>
        <p:nvSpPr>
          <p:cNvPr id="931" name="Google Shape;931;p65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2" name="Google Shape;932;p65"/>
          <p:cNvSpPr txBox="1"/>
          <p:nvPr/>
        </p:nvSpPr>
        <p:spPr>
          <a:xfrm>
            <a:off x="2009100" y="4794875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Capture and Post Processing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933" name="Google Shape;933;p65"/>
          <p:cNvSpPr/>
          <p:nvPr/>
        </p:nvSpPr>
        <p:spPr>
          <a:xfrm>
            <a:off x="5402850" y="2971850"/>
            <a:ext cx="286500" cy="1470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65"/>
          <p:cNvSpPr/>
          <p:nvPr/>
        </p:nvSpPr>
        <p:spPr>
          <a:xfrm>
            <a:off x="4224125" y="2749200"/>
            <a:ext cx="348000" cy="1938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5"/>
          <p:cNvSpPr/>
          <p:nvPr/>
        </p:nvSpPr>
        <p:spPr>
          <a:xfrm>
            <a:off x="4731272" y="2749200"/>
            <a:ext cx="381600" cy="1938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66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mmWave Studio Setup</a:t>
            </a:r>
            <a:endParaRPr/>
          </a:p>
        </p:txBody>
      </p:sp>
      <p:sp>
        <p:nvSpPr>
          <p:cNvPr id="941" name="Google Shape;941;p66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2" name="Google Shape;942;p66"/>
          <p:cNvSpPr txBox="1"/>
          <p:nvPr/>
        </p:nvSpPr>
        <p:spPr>
          <a:xfrm>
            <a:off x="2009100" y="4765325"/>
            <a:ext cx="51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Stop Capturing data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943" name="Google Shape;943;p66"/>
          <p:cNvPicPr preferRelativeResize="0"/>
          <p:nvPr/>
        </p:nvPicPr>
        <p:blipFill rotWithShape="1">
          <a:blip r:embed="rId3">
            <a:alphaModFix/>
          </a:blip>
          <a:srcRect b="6846" l="0" r="0" t="0"/>
          <a:stretch/>
        </p:blipFill>
        <p:spPr>
          <a:xfrm>
            <a:off x="1564825" y="1318000"/>
            <a:ext cx="6014351" cy="3501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66"/>
          <p:cNvSpPr/>
          <p:nvPr/>
        </p:nvSpPr>
        <p:spPr>
          <a:xfrm>
            <a:off x="4731272" y="2749200"/>
            <a:ext cx="381600" cy="1938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8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Signal based Sensing</a:t>
            </a:r>
            <a:endParaRPr/>
          </a:p>
        </p:txBody>
      </p:sp>
      <p:sp>
        <p:nvSpPr>
          <p:cNvPr id="549" name="Google Shape;549;p18"/>
          <p:cNvSpPr txBox="1"/>
          <p:nvPr>
            <p:ph idx="1" type="body"/>
          </p:nvPr>
        </p:nvSpPr>
        <p:spPr>
          <a:xfrm>
            <a:off x="1129925" y="1599700"/>
            <a:ext cx="3979200" cy="28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Non-intrusive</a:t>
            </a:r>
            <a:r>
              <a:rPr lang="en" sz="1600"/>
              <a:t> and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less privacy</a:t>
            </a:r>
            <a:r>
              <a:rPr lang="en" sz="1600"/>
              <a:t> concern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Independent</a:t>
            </a:r>
            <a:r>
              <a:rPr lang="en" sz="1600"/>
              <a:t> of environmental conditions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Guarantee security in locations where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 video recording is not allowed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Can work in a range of distance without even requiring a direct line of sight.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</a:rPr>
              <a:t>Two broad types: </a:t>
            </a:r>
            <a:endParaRPr sz="16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330200" lvl="0" marL="828675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</a:rPr>
              <a:t>Acoustic Sensing</a:t>
            </a:r>
            <a:endParaRPr sz="16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-330200" lvl="0" marL="828675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  <a:highlight>
                  <a:schemeClr val="lt1"/>
                </a:highlight>
              </a:rPr>
              <a:t>RF sensing</a:t>
            </a:r>
            <a:endParaRPr sz="1600"/>
          </a:p>
        </p:txBody>
      </p:sp>
      <p:sp>
        <p:nvSpPr>
          <p:cNvPr id="550" name="Google Shape;550;p18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1" name="Google Shape;55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975" y="1971770"/>
            <a:ext cx="3791699" cy="2141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Google Shape;552;p18"/>
          <p:cNvCxnSpPr/>
          <p:nvPr/>
        </p:nvCxnSpPr>
        <p:spPr>
          <a:xfrm flipH="1" rot="10800000">
            <a:off x="7774500" y="3340700"/>
            <a:ext cx="525600" cy="191700"/>
          </a:xfrm>
          <a:prstGeom prst="straightConnector1">
            <a:avLst/>
          </a:prstGeom>
          <a:noFill/>
          <a:ln cap="flat" cmpd="sng" w="228600">
            <a:solidFill>
              <a:srgbClr val="383F6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18"/>
          <p:cNvSpPr/>
          <p:nvPr/>
        </p:nvSpPr>
        <p:spPr>
          <a:xfrm>
            <a:off x="5377175" y="3203250"/>
            <a:ext cx="972600" cy="34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9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Acoustic Sensing</a:t>
            </a:r>
            <a:endParaRPr/>
          </a:p>
        </p:txBody>
      </p:sp>
      <p:sp>
        <p:nvSpPr>
          <p:cNvPr id="559" name="Google Shape;559;p19"/>
          <p:cNvSpPr txBox="1"/>
          <p:nvPr>
            <p:ph idx="1" type="body"/>
          </p:nvPr>
        </p:nvSpPr>
        <p:spPr>
          <a:xfrm>
            <a:off x="1218375" y="1420925"/>
            <a:ext cx="4175700" cy="28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u="sng"/>
              <a:t>Pros </a:t>
            </a:r>
            <a:endParaRPr sz="1700" u="sng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Cheaply available setup, even on 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commercial</a:t>
            </a:r>
            <a:r>
              <a:rPr lang="en" sz="1600"/>
              <a:t> phones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Range resolution of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~4.3 cm</a:t>
            </a:r>
            <a:r>
              <a:rPr lang="en" sz="1600"/>
              <a:t>. Good for motion detection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u="sng"/>
              <a:t>Cons </a:t>
            </a:r>
            <a:endParaRPr sz="1700" u="sng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</a:t>
            </a:r>
            <a:r>
              <a:rPr lang="en" sz="1600"/>
              <a:t>ange resolution not effective for facial expression detection.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Phase resolution technique not effective due to high λ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Accuracy achieved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56.7 %</a:t>
            </a:r>
            <a:r>
              <a:rPr lang="en" sz="1600"/>
              <a:t> (low)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560" name="Google Shape;560;p19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1" name="Google Shape;561;p19"/>
          <p:cNvPicPr preferRelativeResize="0"/>
          <p:nvPr/>
        </p:nvPicPr>
        <p:blipFill rotWithShape="1">
          <a:blip r:embed="rId3">
            <a:alphaModFix/>
          </a:blip>
          <a:srcRect b="16380" l="-1754" r="11314" t="0"/>
          <a:stretch/>
        </p:blipFill>
        <p:spPr>
          <a:xfrm>
            <a:off x="5305575" y="1979675"/>
            <a:ext cx="3583500" cy="244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0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RF Sensing</a:t>
            </a:r>
            <a:endParaRPr/>
          </a:p>
        </p:txBody>
      </p:sp>
      <p:sp>
        <p:nvSpPr>
          <p:cNvPr id="567" name="Google Shape;567;p20"/>
          <p:cNvSpPr txBox="1"/>
          <p:nvPr>
            <p:ph idx="1" type="body"/>
          </p:nvPr>
        </p:nvSpPr>
        <p:spPr>
          <a:xfrm>
            <a:off x="1115200" y="1403200"/>
            <a:ext cx="7550700" cy="288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lphaLcPeriod"/>
            </a:pPr>
            <a:r>
              <a:rPr lang="en" u="sng"/>
              <a:t>WiFi sensing</a:t>
            </a:r>
            <a:endParaRPr/>
          </a:p>
          <a:p>
            <a:pPr indent="-330200" lvl="0" marL="600075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L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ower bandwidth</a:t>
            </a:r>
            <a:r>
              <a:rPr lang="en" sz="1600"/>
              <a:t> (80 MHz), giving low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range-resolution</a:t>
            </a:r>
            <a:r>
              <a:rPr lang="en" sz="1600"/>
              <a:t> (~ 1.8 m). </a:t>
            </a:r>
            <a:endParaRPr sz="1600"/>
          </a:p>
          <a:p>
            <a:pPr indent="-330200" lvl="0" marL="600075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 sz="1600"/>
              <a:t>CSI based approach doesn’t work well for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multi-user</a:t>
            </a:r>
            <a:r>
              <a:rPr lang="en" sz="1600"/>
              <a:t> scenarios.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lphaLcPeriod"/>
            </a:pPr>
            <a:r>
              <a:rPr lang="en" u="sng"/>
              <a:t>mmWave sensing</a:t>
            </a:r>
            <a:endParaRPr u="sng"/>
          </a:p>
          <a:p>
            <a:pPr indent="-330200" lvl="0" marL="600075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 sz="1600"/>
              <a:t>B</a:t>
            </a:r>
            <a:r>
              <a:rPr lang="en" sz="1600"/>
              <a:t>etter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range resolution</a:t>
            </a:r>
            <a:r>
              <a:rPr lang="en" sz="1600"/>
              <a:t> (~0.0375m) due to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higher bandwidth</a:t>
            </a:r>
            <a:r>
              <a:rPr lang="en" sz="1600"/>
              <a:t> (4 GHz).</a:t>
            </a:r>
            <a:endParaRPr sz="1600"/>
          </a:p>
          <a:p>
            <a:pPr indent="-330200" lvl="0" marL="600075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 sz="1600"/>
              <a:t>High wavelength ensures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higher phase resolution</a:t>
            </a:r>
            <a:endParaRPr b="1" sz="1600">
              <a:latin typeface="Barlow"/>
              <a:ea typeface="Barlow"/>
              <a:cs typeface="Barlow"/>
              <a:sym typeface="Barlow"/>
            </a:endParaRPr>
          </a:p>
          <a:p>
            <a:pPr indent="-330200" lvl="0" marL="600075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FMCW</a:t>
            </a:r>
            <a:r>
              <a:rPr lang="en" sz="1600"/>
              <a:t> based approach, enables us to utilize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phase resolution</a:t>
            </a:r>
            <a:r>
              <a:rPr lang="en" sz="1600"/>
              <a:t> info.</a:t>
            </a:r>
            <a:endParaRPr sz="1600"/>
          </a:p>
          <a:p>
            <a:pPr indent="-330200" lvl="0" marL="600075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" sz="1600"/>
              <a:t>EM wave unlike acoustic waves doesn’t face any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interference</a:t>
            </a:r>
            <a:r>
              <a:rPr lang="en" sz="1600"/>
              <a:t>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from</a:t>
            </a:r>
            <a:r>
              <a:rPr lang="en" sz="1600"/>
              <a:t> </a:t>
            </a:r>
            <a:r>
              <a:rPr b="1" lang="en" sz="1600">
                <a:latin typeface="Barlow"/>
                <a:ea typeface="Barlow"/>
                <a:cs typeface="Barlow"/>
                <a:sym typeface="Barlow"/>
              </a:rPr>
              <a:t>background noises</a:t>
            </a:r>
            <a:r>
              <a:rPr lang="en" sz="1600"/>
              <a:t> (other signal sources).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0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1"/>
          <p:cNvSpPr txBox="1"/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Violating Phase Variance</a:t>
            </a:r>
            <a:endParaRPr/>
          </a:p>
        </p:txBody>
      </p:sp>
      <p:sp>
        <p:nvSpPr>
          <p:cNvPr id="574" name="Google Shape;574;p21"/>
          <p:cNvSpPr txBox="1"/>
          <p:nvPr>
            <p:ph idx="1" type="body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 the λ in mm range, a typical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Δr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0.63μm</a:t>
            </a:r>
            <a:r>
              <a:rPr lang="en"/>
              <a:t> can induce ΔΦ  around </a:t>
            </a:r>
            <a:r>
              <a:rPr b="1" lang="en">
                <a:latin typeface="Barlow"/>
                <a:ea typeface="Barlow"/>
                <a:cs typeface="Barlow"/>
                <a:sym typeface="Barlow"/>
              </a:rPr>
              <a:t>0.057 deg.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1"/>
          <p:cNvSpPr txBox="1"/>
          <p:nvPr>
            <p:ph idx="2" type="body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    ΔΦ ＝ 2πΔr</a:t>
            </a:r>
            <a:r>
              <a:rPr lang="en" sz="3100"/>
              <a:t>／</a:t>
            </a:r>
            <a:r>
              <a:rPr lang="en"/>
              <a:t>λ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▪"/>
            </a:pPr>
            <a:r>
              <a:rPr lang="en" sz="1900"/>
              <a:t>where </a:t>
            </a:r>
            <a:r>
              <a:rPr lang="en" sz="1900"/>
              <a:t>ΔΦ is the phase variation</a:t>
            </a:r>
            <a:endParaRPr sz="19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Δr is change in position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λ is wavelength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576" name="Google Shape;576;p21"/>
          <p:cNvSpPr txBox="1"/>
          <p:nvPr>
            <p:ph idx="12" type="sldNum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odovico template">
  <a:themeElements>
    <a:clrScheme name="Custom 347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FFAD1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